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6"/>
  </p:notesMasterIdLst>
  <p:sldIdLst>
    <p:sldId id="256" r:id="rId2"/>
    <p:sldId id="257" r:id="rId3"/>
    <p:sldId id="258" r:id="rId4"/>
    <p:sldId id="261" r:id="rId5"/>
    <p:sldId id="259" r:id="rId6"/>
    <p:sldId id="262" r:id="rId7"/>
    <p:sldId id="263" r:id="rId8"/>
    <p:sldId id="264" r:id="rId9"/>
    <p:sldId id="266" r:id="rId10"/>
    <p:sldId id="280" r:id="rId11"/>
    <p:sldId id="283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321" r:id="rId23"/>
    <p:sldId id="281" r:id="rId24"/>
    <p:sldId id="320" r:id="rId25"/>
    <p:sldId id="279" r:id="rId26"/>
    <p:sldId id="322" r:id="rId27"/>
    <p:sldId id="319" r:id="rId28"/>
    <p:sldId id="282" r:id="rId29"/>
    <p:sldId id="278" r:id="rId30"/>
    <p:sldId id="286" r:id="rId31"/>
    <p:sldId id="285" r:id="rId32"/>
    <p:sldId id="284" r:id="rId33"/>
    <p:sldId id="287" r:id="rId34"/>
    <p:sldId id="288" r:id="rId35"/>
    <p:sldId id="289" r:id="rId36"/>
    <p:sldId id="290" r:id="rId37"/>
    <p:sldId id="291" r:id="rId38"/>
    <p:sldId id="294" r:id="rId39"/>
    <p:sldId id="292" r:id="rId40"/>
    <p:sldId id="293" r:id="rId41"/>
    <p:sldId id="295" r:id="rId42"/>
    <p:sldId id="296" r:id="rId43"/>
    <p:sldId id="297" r:id="rId44"/>
    <p:sldId id="318" r:id="rId45"/>
    <p:sldId id="298" r:id="rId46"/>
    <p:sldId id="300" r:id="rId47"/>
    <p:sldId id="299" r:id="rId48"/>
    <p:sldId id="305" r:id="rId49"/>
    <p:sldId id="306" r:id="rId50"/>
    <p:sldId id="307" r:id="rId51"/>
    <p:sldId id="308" r:id="rId52"/>
    <p:sldId id="310" r:id="rId53"/>
    <p:sldId id="311" r:id="rId54"/>
    <p:sldId id="312" r:id="rId55"/>
    <p:sldId id="313" r:id="rId56"/>
    <p:sldId id="314" r:id="rId57"/>
    <p:sldId id="304" r:id="rId58"/>
    <p:sldId id="309" r:id="rId59"/>
    <p:sldId id="315" r:id="rId60"/>
    <p:sldId id="301" r:id="rId61"/>
    <p:sldId id="302" r:id="rId62"/>
    <p:sldId id="303" r:id="rId63"/>
    <p:sldId id="316" r:id="rId64"/>
    <p:sldId id="317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76077"/>
  </p:normalViewPr>
  <p:slideViewPr>
    <p:cSldViewPr snapToGrid="0" snapToObjects="1">
      <p:cViewPr varScale="1">
        <p:scale>
          <a:sx n="84" d="100"/>
          <a:sy n="84" d="100"/>
        </p:scale>
        <p:origin x="4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3BB6C5-5AA3-8E49-9B30-B78D1575678A}" type="datetimeFigureOut">
              <a:rPr lang="en-US" smtClean="0"/>
              <a:t>9/27/16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7E00C-ED1F-F947-9F7E-B351804D2A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5990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REMEMBER</a:t>
            </a:r>
            <a:r>
              <a:rPr lang="en-US" baseline="0" dirty="0" smtClean="0"/>
              <a:t> TO OPEN CONSOLE and JSBIN in the same window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52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</a:t>
            </a:r>
            <a:r>
              <a:rPr lang="en-US" dirty="0" err="1" smtClean="0"/>
              <a:t>Data_type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1361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Spaces are characters in strings – space between curly brace and k in key is a character</a:t>
            </a:r>
          </a:p>
          <a:p>
            <a:r>
              <a:rPr lang="en-US" dirty="0" smtClean="0"/>
              <a:t>H’s index</a:t>
            </a:r>
            <a:r>
              <a:rPr lang="en-US" baseline="0" dirty="0" smtClean="0"/>
              <a:t> is 0</a:t>
            </a:r>
          </a:p>
          <a:p>
            <a:endParaRPr lang="en-US" baseline="0" dirty="0" smtClean="0"/>
          </a:p>
          <a:p>
            <a:r>
              <a:rPr lang="en-US" baseline="0" dirty="0" smtClean="0"/>
              <a:t>What is e in ‘kittens’?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4214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en.wikipedia.org</a:t>
            </a:r>
            <a:r>
              <a:rPr lang="en-US" dirty="0" smtClean="0"/>
              <a:t>/wiki/Delimiter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374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http://www.w3schools.com/</a:t>
            </a:r>
            <a:r>
              <a:rPr lang="en-US" dirty="0" err="1" smtClean="0"/>
              <a:t>js</a:t>
            </a:r>
            <a:r>
              <a:rPr lang="en-US" dirty="0" smtClean="0"/>
              <a:t>/</a:t>
            </a:r>
            <a:r>
              <a:rPr lang="en-US" dirty="0" err="1" smtClean="0"/>
              <a:t>js_datatypes.asp</a:t>
            </a:r>
            <a:endParaRPr lang="en-US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We will discuss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63797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Only way to check for</a:t>
            </a:r>
            <a:r>
              <a:rPr lang="en-US" baseline="0" dirty="0" smtClean="0"/>
              <a:t> type with an array is to use </a:t>
            </a:r>
            <a:r>
              <a:rPr lang="en-US" baseline="0" dirty="0" err="1" smtClean="0"/>
              <a:t>Array.isArray</a:t>
            </a:r>
            <a:r>
              <a:rPr lang="en-US" baseline="0" dirty="0" smtClean="0"/>
              <a:t>() -- https://</a:t>
            </a:r>
            <a:r>
              <a:rPr lang="en-US" baseline="0" dirty="0" err="1" smtClean="0"/>
              <a:t>developer.mozilla.org</a:t>
            </a:r>
            <a:r>
              <a:rPr lang="en-US" baseline="0" dirty="0" smtClean="0"/>
              <a:t>/</a:t>
            </a:r>
            <a:r>
              <a:rPr lang="en-US" baseline="0" dirty="0" err="1" smtClean="0"/>
              <a:t>en</a:t>
            </a:r>
            <a:r>
              <a:rPr lang="en-US" baseline="0" dirty="0" smtClean="0"/>
              <a:t>-US/docs/Web/JavaScript/Reference/</a:t>
            </a:r>
            <a:r>
              <a:rPr lang="en-US" baseline="0" dirty="0" err="1" smtClean="0"/>
              <a:t>Global_Objects</a:t>
            </a:r>
            <a:r>
              <a:rPr lang="en-US" baseline="0" dirty="0" smtClean="0"/>
              <a:t>/Array/</a:t>
            </a:r>
            <a:r>
              <a:rPr lang="en-US" baseline="0" dirty="0" err="1" smtClean="0"/>
              <a:t>isArray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Array.isArray</a:t>
            </a:r>
            <a:r>
              <a:rPr lang="en-US" baseline="0" dirty="0" smtClean="0"/>
              <a:t>([3,4,]) </a:t>
            </a:r>
            <a:r>
              <a:rPr lang="en-US" baseline="0" dirty="0" smtClean="0">
                <a:sym typeface="Wingdings"/>
              </a:rPr>
              <a:t> ‘true’</a:t>
            </a:r>
          </a:p>
          <a:p>
            <a:endParaRPr lang="en-US" baseline="0" dirty="0" smtClean="0">
              <a:sym typeface="Wingdings"/>
            </a:endParaRPr>
          </a:p>
          <a:p>
            <a:r>
              <a:rPr lang="en-US" dirty="0" smtClean="0"/>
              <a:t>http://</a:t>
            </a:r>
            <a:r>
              <a:rPr lang="en-US" dirty="0" err="1" smtClean="0"/>
              <a:t>stackoverflow.com</a:t>
            </a:r>
            <a:r>
              <a:rPr lang="en-US" dirty="0" smtClean="0"/>
              <a:t>/questions/5048371/are-</a:t>
            </a:r>
            <a:r>
              <a:rPr lang="en-US" dirty="0" err="1" smtClean="0"/>
              <a:t>javascript</a:t>
            </a:r>
            <a:r>
              <a:rPr lang="en-US" dirty="0" smtClean="0"/>
              <a:t>-arrays-primitives-strings-objects</a:t>
            </a:r>
          </a:p>
          <a:p>
            <a:endParaRPr lang="en-US" dirty="0" smtClean="0"/>
          </a:p>
          <a:p>
            <a:r>
              <a:rPr lang="en-US" dirty="0" smtClean="0"/>
              <a:t>Really arrays are objects – but rather than having { 0: value, 1:</a:t>
            </a:r>
            <a:r>
              <a:rPr lang="en-US" baseline="0" dirty="0" smtClean="0"/>
              <a:t> value</a:t>
            </a:r>
            <a:r>
              <a:rPr lang="en-US" dirty="0" smtClean="0"/>
              <a:t>}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389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 to </a:t>
            </a:r>
            <a:r>
              <a:rPr lang="en-US" dirty="0" err="1" smtClean="0"/>
              <a:t>jsbin</a:t>
            </a:r>
            <a:r>
              <a:rPr lang="en-US" dirty="0" smtClean="0"/>
              <a:t> or console and show examples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Make sure to do string subtraction</a:t>
            </a:r>
          </a:p>
          <a:p>
            <a:pPr marL="171450" indent="-171450">
              <a:buFontTx/>
              <a:buChar char="-"/>
            </a:pPr>
            <a:r>
              <a:rPr lang="en-US" dirty="0" smtClean="0"/>
              <a:t>Returns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NaN</a:t>
            </a:r>
            <a:r>
              <a:rPr lang="en-US" baseline="0" dirty="0" smtClean="0"/>
              <a:t> because of JS coercion!</a:t>
            </a:r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When JS sees that math is being done, tries to convert the strings to numbers – which they aren’t – and thus gives </a:t>
            </a:r>
            <a:r>
              <a:rPr lang="en-US" baseline="0" dirty="0" err="1" smtClean="0"/>
              <a:t>NaN</a:t>
            </a:r>
            <a:endParaRPr lang="en-US" baseline="0" dirty="0" smtClean="0"/>
          </a:p>
          <a:p>
            <a:pPr marL="628650" lvl="1" indent="-171450">
              <a:buFontTx/>
              <a:buChar char="-"/>
            </a:pPr>
            <a:r>
              <a:rPr lang="en-US" baseline="0" dirty="0" smtClean="0"/>
              <a:t>Another example: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(5 + “3”) returns “53” – JS converts 5 to a string and then concatenates since 3 was a string</a:t>
            </a:r>
          </a:p>
          <a:p>
            <a:pPr marL="171450" lvl="0" indent="-171450">
              <a:buFontTx/>
              <a:buChar char="-"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666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 smtClean="0"/>
              <a:t>ALWAYS END STATEMENT WITH SEMICOLON!</a:t>
            </a:r>
          </a:p>
          <a:p>
            <a:endParaRPr lang="en-US" baseline="0" dirty="0" smtClean="0"/>
          </a:p>
          <a:p>
            <a:r>
              <a:rPr lang="en-US" dirty="0" err="1" smtClean="0"/>
              <a:t>Console.log</a:t>
            </a:r>
            <a:r>
              <a:rPr lang="en-US" dirty="0" smtClean="0"/>
              <a:t>(“Mark”);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(65);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([4,7,10]);</a:t>
            </a:r>
          </a:p>
          <a:p>
            <a:r>
              <a:rPr lang="en-US" dirty="0" err="1" smtClean="0"/>
              <a:t>Console.log</a:t>
            </a:r>
            <a:r>
              <a:rPr lang="en-US" dirty="0" smtClean="0"/>
              <a:t>(Mark);</a:t>
            </a:r>
            <a:r>
              <a:rPr lang="en-US" baseline="0" dirty="0" smtClean="0"/>
              <a:t> </a:t>
            </a:r>
            <a:r>
              <a:rPr lang="en-US" baseline="0" dirty="0" smtClean="0">
                <a:sym typeface="Wingdings"/>
              </a:rPr>
              <a:t> </a:t>
            </a:r>
            <a:r>
              <a:rPr lang="en-US" baseline="0" dirty="0" smtClean="0"/>
              <a:t>so they see that it gets ‘undefined’ 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typeof</a:t>
            </a:r>
            <a:r>
              <a:rPr lang="en-US" baseline="0" dirty="0" smtClean="0"/>
              <a:t> Mark);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typeof</a:t>
            </a:r>
            <a:r>
              <a:rPr lang="en-US" baseline="0" dirty="0" smtClean="0"/>
              <a:t> 65);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([4,7,10]);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({ ’key’ : ’value });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/gifs/gh-C6UVM5TbW1Y2s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9155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/gifs/typography-GqDZqVjH4XFFC</a:t>
            </a:r>
          </a:p>
          <a:p>
            <a:endParaRPr lang="en-US" dirty="0" smtClean="0"/>
          </a:p>
          <a:p>
            <a:r>
              <a:rPr lang="en-US" dirty="0" smtClean="0"/>
              <a:t>Also use this time as a break!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4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/gifs/m4QebXYgrWGkw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2439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Due</a:t>
            </a:r>
            <a:r>
              <a:rPr lang="en-US" baseline="0" dirty="0" smtClean="0"/>
              <a:t> to index – do you understand why order is important?</a:t>
            </a:r>
          </a:p>
          <a:p>
            <a:endParaRPr lang="en-US" baseline="0" dirty="0" smtClean="0"/>
          </a:p>
          <a:p>
            <a:r>
              <a:rPr lang="en-US" baseline="0" dirty="0" smtClean="0"/>
              <a:t>Use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to do: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 = [”Kelly”, “Michelle”, “</a:t>
            </a:r>
            <a:r>
              <a:rPr lang="en-US" baseline="0" dirty="0" err="1" smtClean="0"/>
              <a:t>Beyonce</a:t>
            </a:r>
            <a:r>
              <a:rPr lang="en-US" baseline="0" dirty="0" smtClean="0"/>
              <a:t>”]</a:t>
            </a:r>
          </a:p>
          <a:p>
            <a:r>
              <a:rPr lang="en-US" baseline="0" dirty="0" err="1" smtClean="0"/>
              <a:t>Console.log</a:t>
            </a:r>
            <a:r>
              <a:rPr lang="en-US" baseline="0" dirty="0" smtClean="0"/>
              <a:t>(</a:t>
            </a:r>
            <a:r>
              <a:rPr lang="en-US" baseline="0" dirty="0" err="1" smtClean="0"/>
              <a:t>dsNames.length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memberName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dsNames</a:t>
            </a:r>
            <a:r>
              <a:rPr lang="en-US" baseline="0" dirty="0" smtClean="0"/>
              <a:t>[1]</a:t>
            </a:r>
          </a:p>
          <a:p>
            <a:r>
              <a:rPr lang="en-US" baseline="0" dirty="0" err="1" smtClean="0"/>
              <a:t>memberName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Can</a:t>
            </a:r>
            <a:r>
              <a:rPr lang="en-US" baseline="0" dirty="0" smtClean="0"/>
              <a:t> use the keyword ‘new’  so </a:t>
            </a:r>
            <a:r>
              <a:rPr lang="en-US" baseline="0" dirty="0" err="1" smtClean="0"/>
              <a:t>var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newArray</a:t>
            </a:r>
            <a:r>
              <a:rPr lang="en-US" baseline="0" dirty="0" smtClean="0"/>
              <a:t> = new Array(‘things’, ’to’, ’do’); - but not seen as best practice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78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Photo</a:t>
            </a:r>
            <a:r>
              <a:rPr lang="en-US" baseline="0" dirty="0" smtClean="0"/>
              <a:t> Credit: http://</a:t>
            </a:r>
            <a:r>
              <a:rPr lang="en-US" baseline="0" dirty="0" err="1" smtClean="0"/>
              <a:t>www.hercampus.com</a:t>
            </a:r>
            <a:r>
              <a:rPr lang="en-US" baseline="0" dirty="0" smtClean="0"/>
              <a:t>/sites/default/files/2015/07/23/p18srdu43i1nfib54t5eqv61pet4.jpg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8888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camelCase</a:t>
            </a:r>
            <a:r>
              <a:rPr lang="en-US" baseline="0" dirty="0" smtClean="0"/>
              <a:t> or _underscore – consistency is key</a:t>
            </a:r>
          </a:p>
          <a:p>
            <a:r>
              <a:rPr lang="en-US" baseline="0" dirty="0" smtClean="0"/>
              <a:t>Check with framework – sometimes _underscore can have implications in your code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 to Console and do: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</a:t>
            </a:r>
          </a:p>
          <a:p>
            <a:r>
              <a:rPr lang="en-US" baseline="0" dirty="0" err="1" smtClean="0"/>
              <a:t>Var</a:t>
            </a:r>
            <a:r>
              <a:rPr lang="en-US" baseline="0" dirty="0" smtClean="0"/>
              <a:t> a = 5;</a:t>
            </a:r>
          </a:p>
          <a:p>
            <a:r>
              <a:rPr lang="en-US" baseline="0" dirty="0" smtClean="0"/>
              <a:t>A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using </a:t>
            </a:r>
            <a:r>
              <a:rPr lang="en-US" baseline="0" dirty="0" err="1" smtClean="0"/>
              <a:t>JSBin</a:t>
            </a:r>
            <a:r>
              <a:rPr lang="en-US" baseline="0" dirty="0" smtClean="0"/>
              <a:t> – you must must </a:t>
            </a:r>
            <a:r>
              <a:rPr lang="en-US" baseline="0" dirty="0" err="1" smtClean="0"/>
              <a:t>declar</a:t>
            </a:r>
            <a:r>
              <a:rPr lang="en-US" baseline="0" dirty="0" smtClean="0"/>
              <a:t> and assign variable outside of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() – you can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to call the variable</a:t>
            </a:r>
          </a:p>
          <a:p>
            <a:r>
              <a:rPr lang="en-US" baseline="0" dirty="0" smtClean="0"/>
              <a:t>If you don’t declare and assign – </a:t>
            </a:r>
            <a:r>
              <a:rPr lang="en-US" baseline="0" dirty="0" err="1" smtClean="0"/>
              <a:t>console.log</a:t>
            </a:r>
            <a:r>
              <a:rPr lang="en-US" baseline="0" dirty="0" smtClean="0"/>
              <a:t> will tell you it is not defined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610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8590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</a:t>
            </a:r>
          </a:p>
          <a:p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data[0].tags</a:t>
            </a:r>
            <a:r>
              <a:rPr lang="en-US" baseline="0" dirty="0" smtClean="0"/>
              <a:t> OR data[0][“tags”]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data[1].categories[1].label OR data[1][“categories”][1][“label”]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Null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Number – Integer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data[2].image[0].title OR data[2][“image”][0][“title”]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42223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685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/gifs/beyonce-we-like-to-party-dancing-9pcASxfqgNa5G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351884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/gifs/bfv-braxtons-towanda-traci-3o7TKJbg9tcu3OkF7a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88273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DRY -</a:t>
            </a:r>
            <a:r>
              <a:rPr lang="en-US" baseline="0" dirty="0" smtClean="0"/>
              <a:t> never write the same code twice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https://</a:t>
            </a:r>
            <a:r>
              <a:rPr lang="en-US" baseline="0" dirty="0" err="1" smtClean="0"/>
              <a:t>giphy.com</a:t>
            </a:r>
            <a:r>
              <a:rPr lang="en-US" baseline="0" dirty="0" smtClean="0"/>
              <a:t>/gifs/excited-family-guy-stewie-griffin-7eAvzJ0SBBzHy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541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Context</a:t>
            </a:r>
            <a:r>
              <a:rPr lang="en-US" baseline="0" dirty="0" smtClean="0"/>
              <a:t> – I put optional by the name of the function because as you progress in JS you will find yourself potentially using </a:t>
            </a:r>
            <a:r>
              <a:rPr lang="en-US" baseline="0" dirty="0" err="1" smtClean="0"/>
              <a:t>anonomyous</a:t>
            </a:r>
            <a:r>
              <a:rPr lang="en-US" baseline="0" dirty="0" smtClean="0"/>
              <a:t> functions</a:t>
            </a:r>
          </a:p>
          <a:p>
            <a:r>
              <a:rPr lang="en-US" baseline="0" dirty="0" smtClean="0"/>
              <a:t>And technically the code inside the function is optional because the computer will still run your function even if you tell it to do nothing but </a:t>
            </a:r>
          </a:p>
          <a:p>
            <a:r>
              <a:rPr lang="en-US" baseline="0" dirty="0" smtClean="0"/>
              <a:t>Typically you want to name your functions and you want there to be code inside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7145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Who wants to give</a:t>
            </a:r>
            <a:r>
              <a:rPr lang="en-US" baseline="0" dirty="0" smtClean="0"/>
              <a:t> me another way of writing this function WITHOUT using parameters?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313068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Can</a:t>
            </a:r>
            <a:r>
              <a:rPr lang="en-US" baseline="0" dirty="0" smtClean="0"/>
              <a:t> pass functions to other functions – THIS IS WHEN IT GETS FUN</a:t>
            </a:r>
          </a:p>
          <a:p>
            <a:r>
              <a:rPr lang="en-US" baseline="0" dirty="0" smtClean="0"/>
              <a:t>Still follows traditional math setup – evaluates what is inside first – and then works outward</a:t>
            </a:r>
          </a:p>
          <a:p>
            <a:r>
              <a:rPr lang="en-US" baseline="0" dirty="0" smtClean="0"/>
              <a:t>WHY DO YOU THINK WE DO THIS? Allows us to not have to re-write code if something needs to be changed</a:t>
            </a:r>
          </a:p>
          <a:p>
            <a:r>
              <a:rPr lang="en-US" baseline="0" dirty="0" smtClean="0"/>
              <a:t>Makes our code much cleaner to read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3424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</a:t>
            </a:r>
            <a:r>
              <a:rPr lang="en-US" baseline="0" dirty="0" smtClean="0"/>
              <a:t> https://</a:t>
            </a:r>
            <a:r>
              <a:rPr lang="en-US" baseline="0" dirty="0" err="1" smtClean="0"/>
              <a:t>giphy.com</a:t>
            </a:r>
            <a:r>
              <a:rPr lang="en-US" baseline="0" smtClean="0"/>
              <a:t>/gifs/foxsports-football-soccer-futbol-Qw4X3FCYb9sflH9HgBO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5116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Less code doesn’t always</a:t>
            </a:r>
            <a:r>
              <a:rPr lang="en-US" baseline="0" dirty="0" smtClean="0"/>
              <a:t> mean better code and doesn’t make you a better developer – think about teammates and future developers</a:t>
            </a:r>
          </a:p>
          <a:p>
            <a:r>
              <a:rPr lang="en-US" baseline="0" dirty="0" smtClean="0"/>
              <a:t>Can you reuse the second one? But couldn’t you reuse the </a:t>
            </a:r>
            <a:r>
              <a:rPr lang="en-US" baseline="0" dirty="0" err="1" smtClean="0"/>
              <a:t>subtractOne</a:t>
            </a:r>
            <a:r>
              <a:rPr lang="en-US" baseline="0" dirty="0" smtClean="0"/>
              <a:t> function somewhere else?</a:t>
            </a:r>
          </a:p>
          <a:p>
            <a:r>
              <a:rPr lang="en-US" dirty="0" smtClean="0"/>
              <a:t>If someone wanted you to subtract</a:t>
            </a:r>
            <a:r>
              <a:rPr lang="en-US" baseline="0" dirty="0" smtClean="0"/>
              <a:t> 1 and then multiply it by 3 – imagine how the second function will look vs. updating the first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833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THE ARRAYS AND OBJECTS</a:t>
            </a:r>
            <a:r>
              <a:rPr lang="en-US" baseline="0" dirty="0" smtClean="0"/>
              <a:t> FOR THESE EXERCISES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17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/gifs/beyonce-hair-flip-11wsZr0jbXc15m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5681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WRITE THE ARRAYS AND OBJECTS</a:t>
            </a:r>
            <a:r>
              <a:rPr lang="en-US" baseline="0" dirty="0" smtClean="0"/>
              <a:t> FOR THESE EXERCISES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1227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/gifs/surprise-fabulous-pajamas-A5F11Cbo7b8cw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8160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Wrong array name</a:t>
            </a:r>
          </a:p>
          <a:p>
            <a:r>
              <a:rPr lang="en-US" dirty="0" err="1" smtClean="0"/>
              <a:t>Array.length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48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</a:t>
            </a:r>
            <a:r>
              <a:rPr lang="en-US" dirty="0" err="1" smtClean="0"/>
              <a:t>kim</a:t>
            </a:r>
            <a:r>
              <a:rPr lang="en-US" dirty="0" smtClean="0"/>
              <a:t>-</a:t>
            </a:r>
            <a:r>
              <a:rPr lang="en-US" dirty="0" err="1" smtClean="0"/>
              <a:t>kardashian</a:t>
            </a:r>
            <a:r>
              <a:rPr lang="en-US" dirty="0" smtClean="0"/>
              <a:t>-gif-</a:t>
            </a:r>
            <a:r>
              <a:rPr lang="en-US" dirty="0" err="1" smtClean="0"/>
              <a:t>simcity</a:t>
            </a:r>
            <a:r>
              <a:rPr lang="en-US" dirty="0" smtClean="0"/>
              <a:t>-</a:t>
            </a:r>
            <a:r>
              <a:rPr lang="en-US" dirty="0" err="1" smtClean="0"/>
              <a:t>buildit-QCevNzgfKTigg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578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House analogy:</a:t>
            </a:r>
            <a:r>
              <a:rPr lang="en-US" baseline="0" dirty="0" smtClean="0"/>
              <a:t> Drywall is HTML, Paint inside is CSS, JS is the door handles, windows --- plumbing and electrical are server-side backend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314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Move to JS was</a:t>
            </a:r>
            <a:r>
              <a:rPr lang="en-US" baseline="0" dirty="0" smtClean="0"/>
              <a:t> done as a marketing move since Java (another programming language – used to build Gmail and Blue Ray Discs)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ECMA – European Computer Manufactures Association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ES5 runs in the current browsers</a:t>
            </a:r>
          </a:p>
          <a:p>
            <a:r>
              <a:rPr lang="en-US" baseline="0" dirty="0" smtClean="0"/>
              <a:t>ES6 needs a compiler (Babel) </a:t>
            </a:r>
          </a:p>
          <a:p>
            <a:endParaRPr lang="en-US" baseline="0" dirty="0" smtClean="0"/>
          </a:p>
          <a:p>
            <a:r>
              <a:rPr lang="en-US" baseline="0" dirty="0" smtClean="0"/>
              <a:t>Credit: https://www.w3.org/community/</a:t>
            </a:r>
            <a:r>
              <a:rPr lang="en-US" baseline="0" dirty="0" err="1" smtClean="0"/>
              <a:t>webed</a:t>
            </a:r>
            <a:r>
              <a:rPr lang="en-US" baseline="0" dirty="0" smtClean="0"/>
              <a:t>/wiki/</a:t>
            </a:r>
            <a:r>
              <a:rPr lang="en-US" baseline="0" dirty="0" err="1" smtClean="0"/>
              <a:t>A_Short_History_of_JavaScript</a:t>
            </a:r>
            <a:endParaRPr lang="en-US" baseline="0" dirty="0" smtClean="0"/>
          </a:p>
          <a:p>
            <a:r>
              <a:rPr lang="en-US" dirty="0" smtClean="0"/>
              <a:t>Credit:</a:t>
            </a:r>
            <a:r>
              <a:rPr lang="en-US" baseline="0" dirty="0" smtClean="0"/>
              <a:t> http://</a:t>
            </a:r>
            <a:r>
              <a:rPr lang="en-US" baseline="0" dirty="0" err="1" smtClean="0"/>
              <a:t>stackoverflow.com</a:t>
            </a:r>
            <a:r>
              <a:rPr lang="en-US" baseline="0" dirty="0" smtClean="0"/>
              <a:t>/questions/912479/what-is-the-difference-between-</a:t>
            </a:r>
            <a:r>
              <a:rPr lang="en-US" baseline="0" dirty="0" err="1" smtClean="0"/>
              <a:t>javascript</a:t>
            </a:r>
            <a:r>
              <a:rPr lang="en-US" baseline="0" dirty="0" smtClean="0"/>
              <a:t>-and-</a:t>
            </a:r>
            <a:r>
              <a:rPr lang="en-US" baseline="0" dirty="0" err="1" smtClean="0"/>
              <a:t>ecmascript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9953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are other implementations</a:t>
            </a:r>
            <a:r>
              <a:rPr lang="en-US" baseline="0" dirty="0" smtClean="0"/>
              <a:t> of ES such as ActionScript and JScript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77023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Credit: https://</a:t>
            </a:r>
            <a:r>
              <a:rPr lang="en-US" dirty="0" err="1" smtClean="0"/>
              <a:t>giphy.com</a:t>
            </a:r>
            <a:r>
              <a:rPr lang="en-US" dirty="0" smtClean="0"/>
              <a:t>/gifs/beyonce-moments-dial-I8XaJ6ZEFHI3u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666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DO SCREENSHOT OF WHAT I’M DOING</a:t>
            </a:r>
          </a:p>
          <a:p>
            <a:endParaRPr lang="en-US" dirty="0" smtClean="0"/>
          </a:p>
          <a:p>
            <a:r>
              <a:rPr lang="en-US" dirty="0" smtClean="0"/>
              <a:t>Windows Explorer is the icon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7079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Firefox – Inspector</a:t>
            </a:r>
          </a:p>
          <a:p>
            <a:r>
              <a:rPr lang="en-US" dirty="0" smtClean="0"/>
              <a:t>Opera – </a:t>
            </a:r>
            <a:r>
              <a:rPr lang="en-US" dirty="0" smtClean="0"/>
              <a:t>Dragonfly</a:t>
            </a:r>
          </a:p>
          <a:p>
            <a:endParaRPr lang="en-US" dirty="0" smtClean="0"/>
          </a:p>
          <a:p>
            <a:r>
              <a:rPr lang="en-US" dirty="0" smtClean="0"/>
              <a:t>We</a:t>
            </a:r>
            <a:r>
              <a:rPr lang="en-US" baseline="0" dirty="0" smtClean="0"/>
              <a:t> won’t be working with the HTML and CSS today so feel free to make your console bigger.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7E00C-ED1F-F947-9F7E-B351804D2A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68985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DF68E2-58F2-4D09-BE8B-E3BD06533059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D6473-DF6D-4702-B328-E0DD40540A4E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6F7E3A-B166-407D-9866-32884E7D5B37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8FC5F6-F338-4AE4-BB23-26385BCFC423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13E31D-E2AB-40D1-8B51-AFA5AFEF393A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EBB0C4-6273-4C6E-B9BD-2EDC30F1CD52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AB4D41-86C1-4908-B66A-0B50CEB3BF29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426E2C-56C1-4E0D-A793-0088A7FDD37E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C39B41-D8B5-4052-B551-9B5525EAA8B6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94136C-8742-45B2-AF27-D93DF72833A9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32ABBEA6-7C60-4B02-AE87-00D78D8422AF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CAD897-D46E-4AD2-BD9B-49DD3E640873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8624D31-43A5-475A-80CF-332C9F6DCF35}" type="datetimeFigureOut">
              <a:rPr lang="en-US" dirty="0"/>
              <a:t>9/27/16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gi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g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dataacademy.commerce.gov/" TargetMode="External"/><Relationship Id="rId3" Type="http://schemas.openxmlformats.org/officeDocument/2006/relationships/hyperlink" Target="mailto:dataacademy@doc.gov" TargetMode="Externa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developer.mozilla.org/en-US/docs/Web/JavaScript/Reference/Global_Objects/Array" TargetMode="Externa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maabrown/JS_Class_Sept_2016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gi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0.gi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1.gi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gi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gi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6.gi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7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0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Intro to </a:t>
            </a:r>
            <a:r>
              <a:rPr lang="en-US" dirty="0" smtClean="0"/>
              <a:t>JavaScript (JS)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Not Your parental figure’s </a:t>
            </a:r>
            <a:r>
              <a:rPr lang="en-US" dirty="0" err="1" smtClean="0"/>
              <a:t>Javascript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Mark Brown II &amp; </a:t>
            </a:r>
            <a:r>
              <a:rPr lang="en-US" dirty="0" err="1" smtClean="0"/>
              <a:t>Natassja</a:t>
            </a:r>
            <a:r>
              <a:rPr lang="en-US" dirty="0" smtClean="0"/>
              <a:t> </a:t>
            </a:r>
            <a:r>
              <a:rPr lang="en-US" dirty="0" err="1" smtClean="0"/>
              <a:t>Linzau</a:t>
            </a:r>
            <a:r>
              <a:rPr lang="en-US" dirty="0" smtClean="0"/>
              <a:t> (TA</a:t>
            </a:r>
            <a:r>
              <a:rPr lang="en-US" dirty="0" smtClean="0"/>
              <a:t>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7280" y="5643228"/>
            <a:ext cx="13241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 smtClean="0">
                <a:latin typeface="+mj-lt"/>
              </a:rPr>
              <a:t>Featuring </a:t>
            </a:r>
            <a:r>
              <a:rPr lang="en-US" sz="1200" i="1" dirty="0" err="1" smtClean="0">
                <a:latin typeface="+mj-lt"/>
              </a:rPr>
              <a:t>Beyonce</a:t>
            </a:r>
            <a:endParaRPr lang="en-US" sz="1200" i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55613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Informative Conversation Statements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ctr"/>
            <a:endParaRPr lang="en-US" sz="4400" dirty="0" smtClean="0"/>
          </a:p>
          <a:p>
            <a:pPr algn="ctr"/>
            <a:r>
              <a:rPr lang="en-US" sz="4400" dirty="0" smtClean="0"/>
              <a:t>THERE ARE NO STUPID QUESTIONS!</a:t>
            </a:r>
            <a:endParaRPr lang="en-US" sz="4400" dirty="0"/>
          </a:p>
          <a:p>
            <a:pPr algn="ctr"/>
            <a:r>
              <a:rPr lang="en-US" sz="4400" dirty="0" smtClean="0"/>
              <a:t>ASK QUESTIONS OFTEN!</a:t>
            </a:r>
          </a:p>
          <a:p>
            <a:pPr algn="ctr"/>
            <a:r>
              <a:rPr lang="en-US" sz="4400" dirty="0" smtClean="0"/>
              <a:t>PLEASE CODE-ALONG WITH ME!</a:t>
            </a:r>
          </a:p>
          <a:p>
            <a:pPr algn="ctr"/>
            <a:r>
              <a:rPr lang="en-US" sz="4400" dirty="0" smtClean="0"/>
              <a:t>I ❤️ QUESTIONS! 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1942009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Agreement </a:t>
            </a:r>
            <a:r>
              <a:rPr lang="en-US" sz="3600" i="1" dirty="0" smtClean="0"/>
              <a:t>(Repeat After Me)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1019386"/>
          </a:xfrm>
        </p:spPr>
        <p:txBody>
          <a:bodyPr>
            <a:normAutofit/>
          </a:bodyPr>
          <a:lstStyle/>
          <a:p>
            <a:r>
              <a:rPr lang="en-US" dirty="0" smtClean="0"/>
              <a:t>I am going to make mistakes. I am going to get things wrong. </a:t>
            </a:r>
          </a:p>
          <a:p>
            <a:r>
              <a:rPr lang="en-US" dirty="0" smtClean="0"/>
              <a:t>I am going to fail. This is okay!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520" y="2951480"/>
            <a:ext cx="2997200" cy="299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5560" y="1737360"/>
            <a:ext cx="2392030" cy="421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187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r>
              <a:rPr lang="en-US" dirty="0" smtClean="0"/>
              <a:t>Download code from repo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Open folder (directory) in Code editor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Find folder on your machine using ‘Finder’ (Mac) or ‘Windows Explorer’ (PC)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MAC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Drag icon of ’</a:t>
            </a:r>
            <a:r>
              <a:rPr lang="en-US" dirty="0" err="1" smtClean="0"/>
              <a:t>index.html</a:t>
            </a:r>
            <a:r>
              <a:rPr lang="en-US" dirty="0" smtClean="0"/>
              <a:t>’ file to your web browser icon</a:t>
            </a:r>
          </a:p>
          <a:p>
            <a:pPr lvl="1">
              <a:buFont typeface="Arial" charset="0"/>
              <a:buChar char="•"/>
            </a:pP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PC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Double-click </a:t>
            </a:r>
            <a:r>
              <a:rPr lang="en-US" dirty="0" err="1" smtClean="0"/>
              <a:t>index.html</a:t>
            </a:r>
            <a:r>
              <a:rPr lang="en-US" dirty="0" smtClean="0"/>
              <a:t> (or index)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473438" y="3444240"/>
            <a:ext cx="1905653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7531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 Tools (on Chrome)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6019801" cy="4023360"/>
          </a:xfrm>
        </p:spPr>
        <p:txBody>
          <a:bodyPr/>
          <a:lstStyle/>
          <a:p>
            <a:r>
              <a:rPr lang="en-US" dirty="0" smtClean="0"/>
              <a:t>2 Options</a:t>
            </a:r>
          </a:p>
          <a:p>
            <a:pPr lvl="1"/>
            <a:r>
              <a:rPr lang="en-US" dirty="0" smtClean="0"/>
              <a:t>Use ‘Developer Tools’ – Right click page – Select Inspect</a:t>
            </a:r>
          </a:p>
          <a:p>
            <a:pPr lvl="1"/>
            <a:r>
              <a:rPr lang="en-US" dirty="0" smtClean="0"/>
              <a:t>Use </a:t>
            </a:r>
            <a:r>
              <a:rPr lang="en-US" dirty="0" err="1" smtClean="0"/>
              <a:t>JSBin.com</a:t>
            </a:r>
            <a:r>
              <a:rPr lang="en-US" dirty="0" smtClean="0"/>
              <a:t> (on next slides)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398" y="2987238"/>
            <a:ext cx="4937125" cy="308570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480" y="2895401"/>
            <a:ext cx="5084064" cy="3177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404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JSBin.com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1097280" y="1846052"/>
            <a:ext cx="4937760" cy="3378200"/>
          </a:xfrm>
        </p:spPr>
        <p:txBody>
          <a:bodyPr>
            <a:normAutofit/>
          </a:bodyPr>
          <a:lstStyle/>
          <a:p>
            <a:r>
              <a:rPr lang="en-US" dirty="0" smtClean="0"/>
              <a:t>Go to </a:t>
            </a:r>
            <a:r>
              <a:rPr lang="en-US" dirty="0" err="1" smtClean="0"/>
              <a:t>JSBin.com</a:t>
            </a:r>
            <a:endParaRPr lang="en-US" dirty="0" smtClean="0"/>
          </a:p>
          <a:p>
            <a:pPr lvl="1"/>
            <a:r>
              <a:rPr lang="en-US" dirty="0" smtClean="0"/>
              <a:t>Select ‘JavaScript’</a:t>
            </a:r>
          </a:p>
          <a:p>
            <a:pPr lvl="1"/>
            <a:r>
              <a:rPr lang="en-US" dirty="0" smtClean="0"/>
              <a:t>Select ‘Console’</a:t>
            </a:r>
          </a:p>
          <a:p>
            <a:pPr lvl="1"/>
            <a:endParaRPr lang="en-US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4983480" y="20726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>
          <a:xfrm>
            <a:off x="3307080" y="2203531"/>
            <a:ext cx="4937760" cy="694266"/>
          </a:xfrm>
        </p:spPr>
        <p:txBody>
          <a:bodyPr>
            <a:normAutofit/>
          </a:bodyPr>
          <a:lstStyle/>
          <a:p>
            <a:pPr lvl="2">
              <a:buFont typeface="Courier New" charset="0"/>
              <a:buChar char="o"/>
            </a:pPr>
            <a:r>
              <a:rPr lang="en-US" sz="1800" dirty="0" smtClean="0"/>
              <a:t>Unselect ‘Output’</a:t>
            </a:r>
          </a:p>
          <a:p>
            <a:pPr lvl="2">
              <a:buFont typeface="Courier New" charset="0"/>
              <a:buChar char="o"/>
            </a:pPr>
            <a:r>
              <a:rPr lang="en-US" sz="1800" dirty="0" smtClean="0"/>
              <a:t>Unselect ‘HTML’</a:t>
            </a:r>
            <a:endParaRPr lang="en-US" sz="18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3139440"/>
            <a:ext cx="5035296" cy="314706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840" y="3139440"/>
            <a:ext cx="5035296" cy="314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318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a data type?</a:t>
            </a:r>
          </a:p>
          <a:p>
            <a:pPr lvl="1"/>
            <a:r>
              <a:rPr lang="en-US" dirty="0"/>
              <a:t> </a:t>
            </a:r>
            <a:r>
              <a:rPr lang="en-US" dirty="0" smtClean="0"/>
              <a:t>It is a classification </a:t>
            </a:r>
            <a:r>
              <a:rPr lang="en-US" dirty="0"/>
              <a:t>identifying one of various types of </a:t>
            </a:r>
            <a:r>
              <a:rPr lang="en-US" dirty="0" smtClean="0"/>
              <a:t>data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7 Types of Data:</a:t>
            </a:r>
          </a:p>
          <a:p>
            <a:pPr lvl="2"/>
            <a:r>
              <a:rPr lang="en-US" dirty="0" smtClean="0"/>
              <a:t>String</a:t>
            </a:r>
          </a:p>
          <a:p>
            <a:pPr lvl="2"/>
            <a:r>
              <a:rPr lang="en-US" dirty="0" smtClean="0"/>
              <a:t>Number</a:t>
            </a:r>
          </a:p>
          <a:p>
            <a:pPr lvl="2"/>
            <a:r>
              <a:rPr lang="en-US" dirty="0" smtClean="0"/>
              <a:t>Boolean</a:t>
            </a:r>
          </a:p>
          <a:p>
            <a:pPr lvl="2"/>
            <a:r>
              <a:rPr lang="en-US" dirty="0" smtClean="0"/>
              <a:t>Array</a:t>
            </a:r>
          </a:p>
          <a:p>
            <a:pPr lvl="2"/>
            <a:r>
              <a:rPr lang="en-US" dirty="0" smtClean="0"/>
              <a:t>Object</a:t>
            </a:r>
          </a:p>
          <a:p>
            <a:pPr lvl="2"/>
            <a:r>
              <a:rPr lang="en-US" dirty="0" smtClean="0"/>
              <a:t>Null</a:t>
            </a:r>
          </a:p>
          <a:p>
            <a:pPr lvl="2"/>
            <a:r>
              <a:rPr lang="en-US" dirty="0" smtClean="0"/>
              <a:t>Undefined</a:t>
            </a:r>
            <a:endParaRPr lang="en-US" dirty="0"/>
          </a:p>
          <a:p>
            <a:pPr marL="761238" lvl="3" indent="-285750"/>
            <a:endParaRPr lang="en-US" dirty="0" smtClean="0"/>
          </a:p>
          <a:p>
            <a:pPr marL="761238" lvl="3" indent="-285750"/>
            <a:endParaRPr lang="en-US" dirty="0" smtClean="0"/>
          </a:p>
          <a:p>
            <a:pPr marL="578358" lvl="2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7781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Textual data</a:t>
            </a:r>
          </a:p>
          <a:p>
            <a:r>
              <a:rPr lang="en-US" u="sng" dirty="0" smtClean="0"/>
              <a:t>MUST</a:t>
            </a:r>
            <a:r>
              <a:rPr lang="en-US" dirty="0" smtClean="0"/>
              <a:t> Surrounded by double and single quotes</a:t>
            </a:r>
          </a:p>
          <a:p>
            <a:r>
              <a:rPr lang="en-US" dirty="0" smtClean="0"/>
              <a:t>Consists of characters – which are zero-indexed (which includes spaces</a:t>
            </a:r>
            <a:r>
              <a:rPr lang="en-US" dirty="0" smtClean="0"/>
              <a:t>)</a:t>
            </a:r>
          </a:p>
          <a:p>
            <a:r>
              <a:rPr lang="en-US" dirty="0" smtClean="0"/>
              <a:t>Spaces </a:t>
            </a:r>
            <a:r>
              <a:rPr lang="en-US" i="1" dirty="0" smtClean="0"/>
              <a:t>are</a:t>
            </a:r>
            <a:r>
              <a:rPr lang="en-US" dirty="0" smtClean="0"/>
              <a:t> characters in Strings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”Hello</a:t>
            </a:r>
            <a:r>
              <a:rPr lang="en-US" dirty="0" smtClean="0"/>
              <a:t>”</a:t>
            </a:r>
            <a:endParaRPr lang="en-US" dirty="0" smtClean="0"/>
          </a:p>
          <a:p>
            <a:pPr lvl="1"/>
            <a:r>
              <a:rPr lang="en-US" dirty="0" smtClean="0"/>
              <a:t>“5”</a:t>
            </a:r>
          </a:p>
          <a:p>
            <a:pPr lvl="1"/>
            <a:r>
              <a:rPr lang="en-US" dirty="0" smtClean="0"/>
              <a:t>“{ key: </a:t>
            </a:r>
            <a:r>
              <a:rPr lang="en-US" dirty="0" smtClean="0"/>
              <a:t>value }”</a:t>
            </a:r>
            <a:endParaRPr lang="en-US" dirty="0" smtClean="0"/>
          </a:p>
          <a:p>
            <a:pPr lvl="1"/>
            <a:r>
              <a:rPr lang="en-US" dirty="0" smtClean="0"/>
              <a:t>“kittens”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5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INTEGERS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Whole numbers – no decimals</a:t>
            </a:r>
          </a:p>
          <a:p>
            <a:r>
              <a:rPr lang="en-US" dirty="0" smtClean="0"/>
              <a:t>Does not have a delimiter (a character that is used as a boundary in a data stream) – e.g. “,”</a:t>
            </a:r>
          </a:p>
          <a:p>
            <a:r>
              <a:rPr lang="en-US" dirty="0" err="1" smtClean="0"/>
              <a:t>NaN</a:t>
            </a:r>
            <a:r>
              <a:rPr lang="en-US" dirty="0" smtClean="0"/>
              <a:t> is a number</a:t>
            </a:r>
          </a:p>
          <a:p>
            <a:endParaRPr lang="en-US" dirty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42</a:t>
            </a:r>
          </a:p>
          <a:p>
            <a:pPr lvl="1"/>
            <a:r>
              <a:rPr lang="en-US" dirty="0" smtClean="0"/>
              <a:t>-3</a:t>
            </a:r>
          </a:p>
          <a:p>
            <a:pPr lvl="1"/>
            <a:r>
              <a:rPr lang="en-US" dirty="0" smtClean="0"/>
              <a:t>10000000000000000</a:t>
            </a:r>
          </a:p>
        </p:txBody>
      </p:sp>
    </p:spTree>
    <p:extLst>
      <p:ext uri="{BB962C8B-B14F-4D97-AF65-F5344CB8AC3E}">
        <p14:creationId xmlns:p14="http://schemas.microsoft.com/office/powerpoint/2010/main" val="286515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NUMBERS - FLOATS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Numbers </a:t>
            </a:r>
            <a:r>
              <a:rPr lang="en-US" i="1" dirty="0" smtClean="0"/>
              <a:t>with</a:t>
            </a:r>
            <a:r>
              <a:rPr lang="en-US" dirty="0" smtClean="0"/>
              <a:t> decimals</a:t>
            </a:r>
          </a:p>
          <a:p>
            <a:r>
              <a:rPr lang="en-US" dirty="0" smtClean="0"/>
              <a:t>No delimiter</a:t>
            </a:r>
          </a:p>
          <a:p>
            <a:endParaRPr lang="en-US" dirty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4.5</a:t>
            </a:r>
          </a:p>
          <a:p>
            <a:pPr lvl="1"/>
            <a:r>
              <a:rPr lang="en-US" dirty="0" smtClean="0"/>
              <a:t>-1.333333333</a:t>
            </a:r>
          </a:p>
          <a:p>
            <a:pPr lvl="1"/>
            <a:r>
              <a:rPr lang="en-US" dirty="0" smtClean="0"/>
              <a:t>5968332244.33324</a:t>
            </a:r>
          </a:p>
          <a:p>
            <a:pPr lvl="1"/>
            <a:r>
              <a:rPr lang="en-US" dirty="0" smtClean="0"/>
              <a:t>3.141592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43519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– NULL - UNDEFINED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Boolean</a:t>
            </a:r>
          </a:p>
          <a:p>
            <a:pPr lvl="1"/>
            <a:r>
              <a:rPr lang="en-US" dirty="0" smtClean="0"/>
              <a:t>Values </a:t>
            </a:r>
            <a:r>
              <a:rPr lang="en-US" dirty="0" smtClean="0"/>
              <a:t>of ‘true’ or ‘false</a:t>
            </a:r>
            <a:r>
              <a:rPr lang="en-US" dirty="0" smtClean="0"/>
              <a:t>’</a:t>
            </a:r>
          </a:p>
          <a:p>
            <a:pPr lvl="1"/>
            <a:endParaRPr lang="en-US" dirty="0"/>
          </a:p>
          <a:p>
            <a:r>
              <a:rPr lang="en-US" dirty="0" smtClean="0"/>
              <a:t>Undefined</a:t>
            </a:r>
          </a:p>
          <a:p>
            <a:pPr lvl="1"/>
            <a:r>
              <a:rPr lang="en-US" dirty="0" smtClean="0"/>
              <a:t>Variable without a value</a:t>
            </a:r>
          </a:p>
          <a:p>
            <a:pPr lvl="1"/>
            <a:endParaRPr lang="en-US" dirty="0"/>
          </a:p>
          <a:p>
            <a:r>
              <a:rPr lang="en-US" dirty="0"/>
              <a:t>Null</a:t>
            </a:r>
          </a:p>
          <a:p>
            <a:pPr lvl="1"/>
            <a:r>
              <a:rPr lang="en-US" dirty="0"/>
              <a:t>Essentially something that doesn’t </a:t>
            </a:r>
            <a:r>
              <a:rPr lang="en-US" dirty="0" smtClean="0"/>
              <a:t>exist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7223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IS Mark Brown II?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Front-End Developer</a:t>
            </a:r>
          </a:p>
          <a:p>
            <a:r>
              <a:rPr lang="en-US" dirty="0" smtClean="0"/>
              <a:t>Department of Commerce</a:t>
            </a:r>
          </a:p>
          <a:p>
            <a:r>
              <a:rPr lang="en-US" dirty="0" smtClean="0"/>
              <a:t>Commerce Data Service</a:t>
            </a:r>
          </a:p>
          <a:p>
            <a:r>
              <a:rPr lang="en-US" dirty="0" smtClean="0"/>
              <a:t>Lover of </a:t>
            </a:r>
            <a:r>
              <a:rPr lang="en-US" dirty="0" err="1" smtClean="0"/>
              <a:t>NodeJS</a:t>
            </a:r>
            <a:endParaRPr lang="en-US" dirty="0" smtClean="0"/>
          </a:p>
          <a:p>
            <a:r>
              <a:rPr lang="en-US" dirty="0" smtClean="0"/>
              <a:t>Practitioner of </a:t>
            </a:r>
            <a:r>
              <a:rPr lang="en-US" dirty="0" err="1" smtClean="0"/>
              <a:t>Crossfit</a:t>
            </a:r>
            <a:endParaRPr lang="en-US" dirty="0" smtClean="0"/>
          </a:p>
          <a:p>
            <a:r>
              <a:rPr lang="en-US" dirty="0" smtClean="0"/>
              <a:t>Student of Higher-Education Policy</a:t>
            </a:r>
          </a:p>
          <a:p>
            <a:r>
              <a:rPr lang="en-US" dirty="0" smtClean="0"/>
              <a:t>Worshipper of </a:t>
            </a:r>
            <a:r>
              <a:rPr lang="en-US" dirty="0" err="1" smtClean="0"/>
              <a:t>Beyonce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080" y="2397633"/>
            <a:ext cx="3901440" cy="2919984"/>
          </a:xfrm>
        </p:spPr>
      </p:pic>
    </p:spTree>
    <p:extLst>
      <p:ext uri="{BB962C8B-B14F-4D97-AF65-F5344CB8AC3E}">
        <p14:creationId xmlns:p14="http://schemas.microsoft.com/office/powerpoint/2010/main" val="1287989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Ordered collection of data</a:t>
            </a:r>
          </a:p>
          <a:p>
            <a:r>
              <a:rPr lang="en-US" dirty="0" smtClean="0"/>
              <a:t>Separate each value using a “,” </a:t>
            </a:r>
          </a:p>
          <a:p>
            <a:r>
              <a:rPr lang="en-US" dirty="0" smtClean="0"/>
              <a:t>Can have mixed data types</a:t>
            </a:r>
          </a:p>
          <a:p>
            <a:r>
              <a:rPr lang="en-US" dirty="0" smtClean="0"/>
              <a:t>Delimiters typically used:</a:t>
            </a:r>
          </a:p>
          <a:p>
            <a:pPr lvl="1"/>
            <a:r>
              <a:rPr lang="en-US" dirty="0" smtClean="0"/>
              <a:t>[] – to open and close an array</a:t>
            </a:r>
          </a:p>
          <a:p>
            <a:pPr lvl="1"/>
            <a:r>
              <a:rPr lang="en-US" dirty="0" smtClean="0"/>
              <a:t>, - to separate items within an array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/>
              <a:t>Examples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2"/>
            <a:r>
              <a:rPr lang="en-US" sz="1800" dirty="0"/>
              <a:t>[3, 2, “hello”, {}, 4.555555, true] </a:t>
            </a:r>
            <a:r>
              <a:rPr lang="en-US" sz="1800" dirty="0">
                <a:sym typeface="Wingdings"/>
              </a:rPr>
              <a:t> One </a:t>
            </a:r>
            <a:r>
              <a:rPr lang="en-US" sz="1800" dirty="0" smtClean="0">
                <a:sym typeface="Wingdings"/>
              </a:rPr>
              <a:t>array</a:t>
            </a:r>
          </a:p>
          <a:p>
            <a:pPr lvl="2"/>
            <a:endParaRPr lang="en-US" sz="1800" dirty="0"/>
          </a:p>
          <a:p>
            <a:pPr lvl="2"/>
            <a:r>
              <a:rPr lang="en-US" sz="1800" dirty="0"/>
              <a:t>[“hello”], [37, 91] </a:t>
            </a:r>
            <a:r>
              <a:rPr lang="en-US" sz="1800" dirty="0">
                <a:sym typeface="Wingdings"/>
              </a:rPr>
              <a:t> Two </a:t>
            </a:r>
            <a:r>
              <a:rPr lang="en-US" sz="1800" dirty="0" smtClean="0">
                <a:sym typeface="Wingdings"/>
              </a:rPr>
              <a:t>arrays</a:t>
            </a:r>
          </a:p>
          <a:p>
            <a:pPr lvl="2"/>
            <a:endParaRPr lang="en-US" sz="1800" dirty="0">
              <a:sym typeface="Wingdings"/>
            </a:endParaRPr>
          </a:p>
          <a:p>
            <a:pPr lvl="2"/>
            <a:r>
              <a:rPr lang="en-US" sz="1800" dirty="0">
                <a:sym typeface="Wingdings"/>
              </a:rPr>
              <a:t>[ [3,2,”hello”], 45, “laugh”]  One array but an array within an array</a:t>
            </a:r>
            <a:endParaRPr lang="en-US" sz="1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027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Unordered collection of data</a:t>
            </a:r>
          </a:p>
          <a:p>
            <a:r>
              <a:rPr lang="en-US" dirty="0" smtClean="0"/>
              <a:t>Can have mixed data types</a:t>
            </a:r>
            <a:endParaRPr lang="en-US" dirty="0"/>
          </a:p>
          <a:p>
            <a:r>
              <a:rPr lang="en-US" dirty="0" smtClean="0"/>
              <a:t>Key-value pairs</a:t>
            </a:r>
          </a:p>
          <a:p>
            <a:r>
              <a:rPr lang="en-US" dirty="0" smtClean="0"/>
              <a:t>Delimiters used:</a:t>
            </a:r>
          </a:p>
          <a:p>
            <a:pPr lvl="1"/>
            <a:r>
              <a:rPr lang="en-US" dirty="0" smtClean="0"/>
              <a:t>{} – used to open and close objects</a:t>
            </a:r>
          </a:p>
          <a:p>
            <a:pPr lvl="1"/>
            <a:r>
              <a:rPr lang="en-US" dirty="0" smtClean="0"/>
              <a:t>: - used to separate key from value</a:t>
            </a:r>
          </a:p>
          <a:p>
            <a:pPr lvl="1"/>
            <a:r>
              <a:rPr lang="en-US" dirty="0" smtClean="0"/>
              <a:t>, - used to separate different objects and key-value pairs in objects</a:t>
            </a:r>
          </a:p>
          <a:p>
            <a:pPr lvl="1"/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lvl="1"/>
            <a:r>
              <a:rPr lang="en-US" dirty="0" smtClean="0"/>
              <a:t>{name: ”</a:t>
            </a:r>
            <a:r>
              <a:rPr lang="en-US" dirty="0" err="1" smtClean="0"/>
              <a:t>Beyonce</a:t>
            </a:r>
            <a:r>
              <a:rPr lang="en-US" dirty="0" smtClean="0"/>
              <a:t>”, </a:t>
            </a:r>
            <a:r>
              <a:rPr lang="en-US" dirty="0" err="1" smtClean="0"/>
              <a:t>num_of_awards</a:t>
            </a:r>
            <a:r>
              <a:rPr lang="en-US" dirty="0" smtClean="0"/>
              <a:t>: 195</a:t>
            </a:r>
            <a:r>
              <a:rPr lang="en-US" dirty="0" smtClean="0"/>
              <a:t>}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{albums: [‘</a:t>
            </a:r>
            <a:r>
              <a:rPr lang="en-US" dirty="0" err="1" smtClean="0"/>
              <a:t>Bday</a:t>
            </a:r>
            <a:r>
              <a:rPr lang="en-US" dirty="0" smtClean="0"/>
              <a:t>’, ’Dangerously in Love’, ‘Lemonade’]}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543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REPEAT AFTER ME!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sz="4400" dirty="0" smtClean="0"/>
              <a:t>ALL ARRAYS </a:t>
            </a:r>
            <a:r>
              <a:rPr lang="en-US" sz="4400" i="1" dirty="0" smtClean="0"/>
              <a:t>ARE</a:t>
            </a:r>
            <a:r>
              <a:rPr lang="en-US" sz="4400" dirty="0" smtClean="0"/>
              <a:t> OBJECTS</a:t>
            </a:r>
          </a:p>
          <a:p>
            <a:r>
              <a:rPr lang="en-US" sz="4400" dirty="0"/>
              <a:t/>
            </a:r>
            <a:br>
              <a:rPr lang="en-US" sz="4400" dirty="0"/>
            </a:br>
            <a:r>
              <a:rPr lang="en-US" sz="4400" dirty="0" smtClean="0"/>
              <a:t>ALL OBJECTS ARE </a:t>
            </a:r>
            <a:r>
              <a:rPr lang="en-US" sz="4400" i="1" dirty="0" smtClean="0"/>
              <a:t>NOT</a:t>
            </a:r>
            <a:r>
              <a:rPr lang="en-US" sz="4400" dirty="0" smtClean="0"/>
              <a:t> ARRAYS</a:t>
            </a:r>
          </a:p>
        </p:txBody>
      </p:sp>
    </p:spTree>
    <p:extLst>
      <p:ext uri="{BB962C8B-B14F-4D97-AF65-F5344CB8AC3E}">
        <p14:creationId xmlns:p14="http://schemas.microsoft.com/office/powerpoint/2010/main" val="3895394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OPERATORS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Know most from math</a:t>
            </a:r>
          </a:p>
          <a:p>
            <a:pPr lvl="1"/>
            <a:r>
              <a:rPr lang="en-US" dirty="0" smtClean="0"/>
              <a:t>+</a:t>
            </a:r>
          </a:p>
          <a:p>
            <a:pPr lvl="2"/>
            <a:r>
              <a:rPr lang="en-US" dirty="0" smtClean="0"/>
              <a:t>Add numbers, concatenates Strings</a:t>
            </a:r>
          </a:p>
          <a:p>
            <a:pPr lvl="1"/>
            <a:r>
              <a:rPr lang="en-US" dirty="0" smtClean="0"/>
              <a:t>-</a:t>
            </a:r>
          </a:p>
          <a:p>
            <a:pPr lvl="2"/>
            <a:r>
              <a:rPr lang="en-US" dirty="0" smtClean="0"/>
              <a:t>Subtracts numbers</a:t>
            </a:r>
          </a:p>
          <a:p>
            <a:pPr lvl="1"/>
            <a:r>
              <a:rPr lang="en-US" dirty="0" smtClean="0"/>
              <a:t>/</a:t>
            </a:r>
          </a:p>
          <a:p>
            <a:pPr lvl="2"/>
            <a:r>
              <a:rPr lang="en-US" dirty="0" smtClean="0"/>
              <a:t>Divides numbers</a:t>
            </a:r>
          </a:p>
          <a:p>
            <a:pPr lvl="1"/>
            <a:r>
              <a:rPr lang="en-US" dirty="0" smtClean="0"/>
              <a:t>*</a:t>
            </a:r>
          </a:p>
          <a:p>
            <a:pPr lvl="2"/>
            <a:r>
              <a:rPr lang="en-US" dirty="0" smtClean="0"/>
              <a:t>Multiplies numbers</a:t>
            </a:r>
          </a:p>
          <a:p>
            <a:pPr lvl="1"/>
            <a:r>
              <a:rPr lang="en-US" dirty="0" smtClean="0"/>
              <a:t>%</a:t>
            </a:r>
          </a:p>
          <a:p>
            <a:pPr lvl="2"/>
            <a:r>
              <a:rPr lang="en-US" dirty="0" smtClean="0"/>
              <a:t>Returns the remainder from the division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66551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to </a:t>
            </a:r>
            <a:r>
              <a:rPr lang="en-US" dirty="0" err="1" smtClean="0"/>
              <a:t>console.log</a:t>
            </a:r>
            <a:r>
              <a:rPr lang="en-US" dirty="0" smtClean="0"/>
              <a:t> &amp; </a:t>
            </a:r>
            <a:r>
              <a:rPr lang="en-US" dirty="0" err="1" smtClean="0"/>
              <a:t>typeof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Console.log</a:t>
            </a:r>
            <a:r>
              <a:rPr lang="en-US" dirty="0"/>
              <a:t>() </a:t>
            </a:r>
          </a:p>
          <a:p>
            <a:pPr lvl="1"/>
            <a:r>
              <a:rPr lang="en-US" dirty="0"/>
              <a:t>Is a function</a:t>
            </a:r>
          </a:p>
          <a:p>
            <a:pPr lvl="1"/>
            <a:r>
              <a:rPr lang="en-US" dirty="0"/>
              <a:t>Returns the value computed to the console</a:t>
            </a:r>
          </a:p>
          <a:p>
            <a:pPr lvl="1"/>
            <a:endParaRPr lang="en-US" dirty="0"/>
          </a:p>
          <a:p>
            <a:r>
              <a:rPr lang="en-US" dirty="0" err="1"/>
              <a:t>typeof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Is an operator</a:t>
            </a:r>
          </a:p>
          <a:p>
            <a:pPr lvl="1"/>
            <a:r>
              <a:rPr lang="en-US" dirty="0"/>
              <a:t>Tells you the data type of an input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519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CODE-ALONG!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0640" y="2440094"/>
            <a:ext cx="5039360" cy="2834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93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TURN!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Using </a:t>
            </a:r>
            <a:r>
              <a:rPr lang="en-US" dirty="0" err="1" smtClean="0"/>
              <a:t>JSBin</a:t>
            </a:r>
            <a:r>
              <a:rPr lang="en-US" dirty="0" smtClean="0"/>
              <a:t> or the Console do the following: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457200" marR="0" lvl="0" indent="-45720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dirty="0" smtClean="0"/>
              <a:t>Use </a:t>
            </a:r>
            <a:r>
              <a:rPr lang="en-US" dirty="0" err="1" smtClean="0"/>
              <a:t>console.log</a:t>
            </a:r>
            <a:r>
              <a:rPr lang="en-US" dirty="0" smtClean="0"/>
              <a:t> to: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your name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the name of your favorite city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the number of days in the week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any array with 3 days of the week</a:t>
            </a:r>
          </a:p>
          <a:p>
            <a:pPr marL="749808" lvl="1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Write an object with the following key/value pairs:</a:t>
            </a:r>
          </a:p>
          <a:p>
            <a:pPr marL="932688" lvl="2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Rose: Red, Violets: Blue, Cosmos: Purple</a:t>
            </a:r>
          </a:p>
          <a:p>
            <a:pPr marL="932688" lvl="2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endParaRPr lang="en-US" dirty="0"/>
          </a:p>
          <a:p>
            <a:pPr marL="457200" indent="-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 typeface="+mj-lt"/>
              <a:buAutoNum type="arabicPeriod"/>
            </a:pPr>
            <a:r>
              <a:rPr lang="en-US" dirty="0" smtClean="0"/>
              <a:t>Use ’</a:t>
            </a:r>
            <a:r>
              <a:rPr lang="en-US" dirty="0" err="1" smtClean="0"/>
              <a:t>typeof</a:t>
            </a:r>
            <a:r>
              <a:rPr lang="en-US" dirty="0" smtClean="0"/>
              <a:t>’ to see the types of each of the above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8740" y="1998134"/>
            <a:ext cx="2764971" cy="3870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2110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Console &amp; </a:t>
            </a:r>
            <a:r>
              <a:rPr lang="en-US" dirty="0" err="1" smtClean="0"/>
              <a:t>JSBin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314278"/>
            <a:ext cx="4938712" cy="3086695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314774"/>
            <a:ext cx="4937125" cy="3085703"/>
          </a:xfrm>
        </p:spPr>
      </p:pic>
    </p:spTree>
    <p:extLst>
      <p:ext uri="{BB962C8B-B14F-4D97-AF65-F5344CB8AC3E}">
        <p14:creationId xmlns:p14="http://schemas.microsoft.com/office/powerpoint/2010/main" val="11241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POP QUIZ!!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1. What is Front-End engineering?</a:t>
            </a:r>
          </a:p>
          <a:p>
            <a:r>
              <a:rPr lang="en-US" dirty="0" smtClean="0"/>
              <a:t>2. Are JavaScript and ES equivalents?</a:t>
            </a:r>
          </a:p>
          <a:p>
            <a:r>
              <a:rPr lang="en-US" dirty="0"/>
              <a:t>3</a:t>
            </a:r>
            <a:r>
              <a:rPr lang="en-US" dirty="0" smtClean="0"/>
              <a:t>. What are the differences between Integers and Floats? </a:t>
            </a:r>
          </a:p>
          <a:p>
            <a:r>
              <a:rPr lang="en-US" dirty="0"/>
              <a:t>4</a:t>
            </a:r>
            <a:r>
              <a:rPr lang="en-US" dirty="0" smtClean="0"/>
              <a:t>. Is “5” the same as 5? </a:t>
            </a:r>
          </a:p>
          <a:p>
            <a:r>
              <a:rPr lang="en-US" dirty="0"/>
              <a:t>5</a:t>
            </a:r>
            <a:r>
              <a:rPr lang="en-US" dirty="0" smtClean="0"/>
              <a:t>. ‘True’ and ‘False’ are what type of data?</a:t>
            </a:r>
          </a:p>
          <a:p>
            <a:r>
              <a:rPr lang="en-US" dirty="0"/>
              <a:t>6</a:t>
            </a:r>
            <a:r>
              <a:rPr lang="en-US" dirty="0" smtClean="0"/>
              <a:t>. What are the differences between an array and an object?</a:t>
            </a:r>
          </a:p>
          <a:p>
            <a:r>
              <a:rPr lang="en-US" dirty="0" smtClean="0"/>
              <a:t>7. True/False: I can have mixed data types in my array.</a:t>
            </a:r>
          </a:p>
          <a:p>
            <a:r>
              <a:rPr lang="en-US" dirty="0" smtClean="0"/>
              <a:t>8. How can I check a datatype using my computer?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650" y="2282825"/>
            <a:ext cx="3162300" cy="3149600"/>
          </a:xfrm>
        </p:spPr>
      </p:pic>
    </p:spTree>
    <p:extLst>
      <p:ext uri="{BB962C8B-B14F-4D97-AF65-F5344CB8AC3E}">
        <p14:creationId xmlns:p14="http://schemas.microsoft.com/office/powerpoint/2010/main" val="2063179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YOU MEAN BY ORDERED?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Arrays</a:t>
            </a:r>
          </a:p>
          <a:p>
            <a:pPr lvl="1"/>
            <a:r>
              <a:rPr lang="en-US" dirty="0"/>
              <a:t>E</a:t>
            </a:r>
            <a:r>
              <a:rPr lang="en-US" dirty="0" smtClean="0"/>
              <a:t>ach piece of data has an index (order-value associated with it)</a:t>
            </a:r>
          </a:p>
          <a:p>
            <a:pPr lvl="1"/>
            <a:r>
              <a:rPr lang="en-US" dirty="0" smtClean="0"/>
              <a:t>Is zero-indexed (first item has the index of 0)</a:t>
            </a:r>
          </a:p>
          <a:p>
            <a:pPr lvl="1"/>
            <a:endParaRPr lang="en-US" dirty="0"/>
          </a:p>
          <a:p>
            <a:r>
              <a:rPr lang="en-US" dirty="0" smtClean="0"/>
              <a:t>Objects</a:t>
            </a:r>
          </a:p>
          <a:p>
            <a:pPr lvl="1"/>
            <a:r>
              <a:rPr lang="en-US" dirty="0" smtClean="0"/>
              <a:t>Pieces of data are not indexed</a:t>
            </a:r>
          </a:p>
          <a:p>
            <a:pPr lvl="1"/>
            <a:r>
              <a:rPr lang="en-US" dirty="0" smtClean="0"/>
              <a:t>Data based on key-value pairs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3825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Commerce Data Academy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data education initiative of the Commerce Data Service (CDS).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Launched by the CDS to offer data science, data engineering, and web development training to employees of the U.S. Department of Commerce. </a:t>
            </a:r>
            <a:endParaRPr lang="en-US" dirty="0" smtClean="0"/>
          </a:p>
          <a:p>
            <a:r>
              <a:rPr lang="en-US" dirty="0" smtClean="0"/>
              <a:t>• </a:t>
            </a:r>
            <a:r>
              <a:rPr lang="en-US" dirty="0"/>
              <a:t>Course schedule and materials (e.g. slides, code, papers) produced for the Commerce Data Academy can be found on our website at </a:t>
            </a:r>
            <a:r>
              <a:rPr lang="en-US" dirty="0">
                <a:hlinkClick r:id="rId2"/>
              </a:rPr>
              <a:t>http://</a:t>
            </a:r>
            <a:r>
              <a:rPr lang="en-US" dirty="0" smtClean="0">
                <a:hlinkClick r:id="rId2"/>
              </a:rPr>
              <a:t>dataacademy.commerce.gov</a:t>
            </a:r>
            <a:r>
              <a:rPr lang="en-US" dirty="0" smtClean="0"/>
              <a:t> . </a:t>
            </a:r>
          </a:p>
          <a:p>
            <a:r>
              <a:rPr lang="en-US" dirty="0" smtClean="0"/>
              <a:t>• </a:t>
            </a:r>
            <a:r>
              <a:rPr lang="en-US" dirty="0"/>
              <a:t>Questions? Feel free to write us at Data Academy (</a:t>
            </a:r>
            <a:r>
              <a:rPr lang="en-US" dirty="0" smtClean="0">
                <a:hlinkClick r:id="rId3"/>
              </a:rPr>
              <a:t>dataacademy@doc.gov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68718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ARRAYS (cont.)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 smtClean="0"/>
              <a:t>Store data</a:t>
            </a:r>
          </a:p>
          <a:p>
            <a:pPr lvl="1"/>
            <a:r>
              <a:rPr lang="en-US" dirty="0" smtClean="0"/>
              <a:t>Consists of ‘elements’</a:t>
            </a:r>
          </a:p>
          <a:p>
            <a:pPr lvl="1"/>
            <a:r>
              <a:rPr lang="en-US" dirty="0" smtClean="0"/>
              <a:t>Zero-indexed (index starts at 0)</a:t>
            </a:r>
          </a:p>
          <a:p>
            <a:pPr lvl="1"/>
            <a:r>
              <a:rPr lang="en-US" dirty="0" smtClean="0"/>
              <a:t>Data can be added, deleted, and changed</a:t>
            </a:r>
          </a:p>
          <a:p>
            <a:pPr lvl="1"/>
            <a:r>
              <a:rPr lang="en-US" dirty="0" smtClean="0"/>
              <a:t>Elements are stored in sequential order</a:t>
            </a:r>
          </a:p>
          <a:p>
            <a:pPr lvl="2"/>
            <a:r>
              <a:rPr lang="en-US" dirty="0" smtClean="0"/>
              <a:t>First position is 0, second position is 1,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# of elements found by (length – 1)</a:t>
            </a:r>
          </a:p>
          <a:p>
            <a:pPr lvl="1"/>
            <a:endParaRPr lang="en-US" dirty="0"/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names = [‘</a:t>
            </a:r>
            <a:r>
              <a:rPr lang="en-US" dirty="0" err="1" smtClean="0"/>
              <a:t>Beyonce</a:t>
            </a:r>
            <a:r>
              <a:rPr lang="en-US" dirty="0" smtClean="0"/>
              <a:t>’, ‘</a:t>
            </a:r>
            <a:r>
              <a:rPr lang="en-US" dirty="0" err="1" smtClean="0"/>
              <a:t>Bey</a:t>
            </a:r>
            <a:r>
              <a:rPr lang="en-US" dirty="0" smtClean="0"/>
              <a:t>’, ‘</a:t>
            </a:r>
            <a:r>
              <a:rPr lang="en-US" dirty="0" err="1" smtClean="0"/>
              <a:t>Yonce</a:t>
            </a:r>
            <a:r>
              <a:rPr lang="en-US" dirty="0" smtClean="0"/>
              <a:t>’];</a:t>
            </a:r>
          </a:p>
          <a:p>
            <a:pPr lvl="1"/>
            <a:r>
              <a:rPr lang="en-US" dirty="0" smtClean="0"/>
              <a:t>names[0] = ‘</a:t>
            </a:r>
            <a:r>
              <a:rPr lang="en-US" dirty="0" err="1" smtClean="0"/>
              <a:t>Beyonce</a:t>
            </a:r>
            <a:r>
              <a:rPr lang="en-US" dirty="0" smtClean="0"/>
              <a:t>’</a:t>
            </a:r>
          </a:p>
          <a:p>
            <a:pPr lvl="1"/>
            <a:r>
              <a:rPr lang="en-US" dirty="0" smtClean="0"/>
              <a:t>names[2] = ?</a:t>
            </a:r>
            <a:endParaRPr lang="en-US" dirty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 smtClean="0"/>
              <a:t>Other methods you can use with arrays:</a:t>
            </a:r>
          </a:p>
          <a:p>
            <a:pPr lvl="2"/>
            <a:r>
              <a:rPr lang="en-US" dirty="0" smtClean="0"/>
              <a:t>Slice();</a:t>
            </a:r>
          </a:p>
          <a:p>
            <a:pPr lvl="2"/>
            <a:r>
              <a:rPr lang="en-US" dirty="0" smtClean="0"/>
              <a:t>Reverse();</a:t>
            </a:r>
          </a:p>
          <a:p>
            <a:pPr lvl="2"/>
            <a:r>
              <a:rPr lang="en-US" dirty="0" err="1" smtClean="0"/>
              <a:t>toString</a:t>
            </a:r>
            <a:r>
              <a:rPr lang="en-US" dirty="0" smtClean="0"/>
              <a:t>();</a:t>
            </a:r>
          </a:p>
          <a:p>
            <a:pPr lvl="2"/>
            <a:endParaRPr lang="en-US" dirty="0"/>
          </a:p>
          <a:p>
            <a:pPr lvl="1"/>
            <a:r>
              <a:rPr lang="en-US" dirty="0"/>
              <a:t>Other methods: </a:t>
            </a:r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developer.mozilla.org/en-US/docs/Web/JavaScript/Reference/Global_Objects/Array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12610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OBJECTS (cont.)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lvl="1"/>
            <a:r>
              <a:rPr lang="en-US" dirty="0"/>
              <a:t>Store data</a:t>
            </a:r>
          </a:p>
          <a:p>
            <a:pPr lvl="1"/>
            <a:r>
              <a:rPr lang="en-US" dirty="0"/>
              <a:t>Consists of </a:t>
            </a:r>
            <a:r>
              <a:rPr lang="en-US" dirty="0" smtClean="0"/>
              <a:t>‘key-value’ pairs</a:t>
            </a:r>
          </a:p>
          <a:p>
            <a:pPr lvl="2"/>
            <a:r>
              <a:rPr lang="en-US" dirty="0" smtClean="0"/>
              <a:t>KEY: VALUE</a:t>
            </a:r>
            <a:endParaRPr lang="en-US" dirty="0"/>
          </a:p>
          <a:p>
            <a:pPr lvl="1"/>
            <a:r>
              <a:rPr lang="en-US" dirty="0" smtClean="0"/>
              <a:t>Data </a:t>
            </a:r>
            <a:r>
              <a:rPr lang="en-US" dirty="0"/>
              <a:t>can be added, deleted, and </a:t>
            </a:r>
            <a:r>
              <a:rPr lang="en-US" dirty="0" smtClean="0"/>
              <a:t>changed</a:t>
            </a:r>
          </a:p>
          <a:p>
            <a:pPr lvl="1"/>
            <a:r>
              <a:rPr lang="en-US" dirty="0" smtClean="0"/>
              <a:t>Order does not matter - indexed by the ‘key’</a:t>
            </a:r>
          </a:p>
          <a:p>
            <a:pPr lvl="1"/>
            <a:endParaRPr lang="en-US" dirty="0" smtClean="0"/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newObject</a:t>
            </a:r>
            <a:r>
              <a:rPr lang="en-US" dirty="0" smtClean="0"/>
              <a:t> = {</a:t>
            </a:r>
          </a:p>
          <a:p>
            <a:pPr marL="384048" lvl="2" indent="0">
              <a:buNone/>
            </a:pPr>
            <a:r>
              <a:rPr lang="en-US" dirty="0"/>
              <a:t>	</a:t>
            </a:r>
            <a:r>
              <a:rPr lang="en-US" dirty="0" smtClean="0"/>
              <a:t>name: ”Mark Brown II”,</a:t>
            </a:r>
          </a:p>
          <a:p>
            <a:pPr marL="384048" lvl="2" indent="0">
              <a:buNone/>
            </a:pPr>
            <a:r>
              <a:rPr lang="en-US" dirty="0"/>
              <a:t>	</a:t>
            </a:r>
            <a:r>
              <a:rPr lang="en-US" dirty="0" smtClean="0"/>
              <a:t>position: “ Developer”,</a:t>
            </a:r>
          </a:p>
          <a:p>
            <a:pPr marL="384048" lvl="2" indent="0">
              <a:buNone/>
            </a:pPr>
            <a:r>
              <a:rPr lang="en-US" dirty="0"/>
              <a:t>	</a:t>
            </a:r>
            <a:r>
              <a:rPr lang="en-US" dirty="0" smtClean="0"/>
              <a:t>employer: “Department of Commerce”</a:t>
            </a:r>
          </a:p>
          <a:p>
            <a:pPr marL="384048" lvl="2" indent="0">
              <a:buNone/>
            </a:pPr>
            <a:r>
              <a:rPr lang="en-US" dirty="0" smtClean="0"/>
              <a:t>}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lvl="1"/>
            <a:r>
              <a:rPr lang="en-US" dirty="0" smtClean="0"/>
              <a:t>Access values by:</a:t>
            </a:r>
          </a:p>
          <a:p>
            <a:pPr lvl="2"/>
            <a:r>
              <a:rPr lang="en-US" i="1" dirty="0" err="1" smtClean="0"/>
              <a:t>objectName</a:t>
            </a:r>
            <a:r>
              <a:rPr lang="en-US" i="1" dirty="0" smtClean="0"/>
              <a:t>[key] = value</a:t>
            </a:r>
          </a:p>
          <a:p>
            <a:pPr lvl="3"/>
            <a:r>
              <a:rPr lang="en-US" dirty="0" err="1" smtClean="0"/>
              <a:t>newObject</a:t>
            </a:r>
            <a:r>
              <a:rPr lang="en-US" dirty="0" smtClean="0"/>
              <a:t>[name] = ”Mark Brown II”</a:t>
            </a:r>
          </a:p>
          <a:p>
            <a:pPr lvl="3"/>
            <a:r>
              <a:rPr lang="en-US" dirty="0" err="1" smtClean="0"/>
              <a:t>newObject</a:t>
            </a:r>
            <a:r>
              <a:rPr lang="en-US" dirty="0" smtClean="0"/>
              <a:t>[“position”] = ?</a:t>
            </a:r>
          </a:p>
          <a:p>
            <a:pPr lvl="2"/>
            <a:r>
              <a:rPr lang="en-US" i="1" dirty="0" err="1" smtClean="0"/>
              <a:t>objectName.key</a:t>
            </a:r>
            <a:r>
              <a:rPr lang="en-US" i="1" dirty="0" smtClean="0"/>
              <a:t> = value</a:t>
            </a:r>
          </a:p>
          <a:p>
            <a:pPr lvl="3"/>
            <a:r>
              <a:rPr lang="en-US" dirty="0" err="1" smtClean="0"/>
              <a:t>newObject.employer</a:t>
            </a:r>
            <a:r>
              <a:rPr lang="en-US" dirty="0" smtClean="0"/>
              <a:t> = ?</a:t>
            </a:r>
            <a:endParaRPr lang="en-US" dirty="0"/>
          </a:p>
          <a:p>
            <a:pPr lvl="2"/>
            <a:endParaRPr lang="en-US" dirty="0" smtClean="0"/>
          </a:p>
          <a:p>
            <a:pPr lvl="1"/>
            <a:r>
              <a:rPr lang="en-US" dirty="0" smtClean="0"/>
              <a:t>Use “ “ when key has number or other special characters</a:t>
            </a:r>
          </a:p>
          <a:p>
            <a:pPr lvl="1"/>
            <a:r>
              <a:rPr lang="en-US" dirty="0" smtClean="0"/>
              <a:t>Use same notation to add key/value to object</a:t>
            </a:r>
          </a:p>
          <a:p>
            <a:pPr lvl="2"/>
            <a:r>
              <a:rPr lang="en-US" dirty="0" err="1" smtClean="0"/>
              <a:t>newObject.hair</a:t>
            </a:r>
            <a:r>
              <a:rPr lang="en-US" dirty="0" smtClean="0"/>
              <a:t> = “natural”</a:t>
            </a:r>
          </a:p>
        </p:txBody>
      </p:sp>
    </p:spTree>
    <p:extLst>
      <p:ext uri="{BB962C8B-B14F-4D97-AF65-F5344CB8AC3E}">
        <p14:creationId xmlns:p14="http://schemas.microsoft.com/office/powerpoint/2010/main" val="4908406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VARIABLES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Used to store information to computer’s memory for future use</a:t>
            </a:r>
          </a:p>
          <a:p>
            <a:r>
              <a:rPr lang="en-US" dirty="0" smtClean="0"/>
              <a:t>Declaring</a:t>
            </a:r>
          </a:p>
          <a:p>
            <a:pPr lvl="1"/>
            <a:r>
              <a:rPr lang="en-US" dirty="0" smtClean="0"/>
              <a:t>Always use keyword ‘</a:t>
            </a:r>
            <a:r>
              <a:rPr lang="en-US" dirty="0" err="1" smtClean="0"/>
              <a:t>var</a:t>
            </a:r>
            <a:r>
              <a:rPr lang="en-US" dirty="0" smtClean="0"/>
              <a:t>’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myName</a:t>
            </a:r>
            <a:endParaRPr lang="en-US" dirty="0" smtClean="0"/>
          </a:p>
          <a:p>
            <a:r>
              <a:rPr lang="en-US" dirty="0" smtClean="0"/>
              <a:t>Assigning</a:t>
            </a:r>
          </a:p>
          <a:p>
            <a:pPr lvl="1"/>
            <a:r>
              <a:rPr lang="en-US" dirty="0"/>
              <a:t>Always use a </a:t>
            </a:r>
            <a:r>
              <a:rPr lang="en-US" dirty="0" smtClean="0"/>
              <a:t>“;”</a:t>
            </a:r>
          </a:p>
          <a:p>
            <a:pPr lvl="1"/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myName</a:t>
            </a:r>
            <a:r>
              <a:rPr lang="en-US" dirty="0" smtClean="0"/>
              <a:t> = “Mark”;</a:t>
            </a:r>
          </a:p>
          <a:p>
            <a:pPr lvl="1"/>
            <a:r>
              <a:rPr lang="en-US" dirty="0" smtClean="0"/>
              <a:t>Can assign variables any value – including arrays, objects, functions</a:t>
            </a:r>
          </a:p>
          <a:p>
            <a:r>
              <a:rPr lang="en-US" dirty="0" smtClean="0"/>
              <a:t>Calling</a:t>
            </a:r>
          </a:p>
          <a:p>
            <a:pPr lvl="1"/>
            <a:r>
              <a:rPr lang="en-US" dirty="0" smtClean="0"/>
              <a:t>Use variable name – not the value</a:t>
            </a:r>
          </a:p>
          <a:p>
            <a:r>
              <a:rPr lang="en-US" dirty="0" smtClean="0"/>
              <a:t>Returns ‘undefined’ if variable isn’t assigned a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133227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practiceArray</a:t>
            </a:r>
            <a:r>
              <a:rPr lang="en-US" dirty="0" smtClean="0"/>
              <a:t> = [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‘JavaScript’,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‘Ruby on Rails’,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‘C++’, 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‘Java’</a:t>
            </a:r>
          </a:p>
          <a:p>
            <a:pPr marL="201168" lvl="1" indent="0">
              <a:buNone/>
            </a:pPr>
            <a:r>
              <a:rPr lang="en-US" dirty="0" smtClean="0"/>
              <a:t>]</a:t>
            </a:r>
          </a:p>
          <a:p>
            <a:pPr marL="201168" lvl="1" indent="0">
              <a:buNone/>
            </a:pPr>
            <a:endParaRPr lang="en-US" dirty="0" smtClean="0"/>
          </a:p>
          <a:p>
            <a:pPr marL="201168" lvl="1" indent="0">
              <a:buNone/>
            </a:pPr>
            <a:endParaRPr lang="en-US" dirty="0"/>
          </a:p>
          <a:p>
            <a:pPr marL="201168" lvl="1" indent="0">
              <a:buNone/>
            </a:pPr>
            <a:endParaRPr lang="en-US" dirty="0"/>
          </a:p>
          <a:p>
            <a:pPr marL="544068" lvl="1" indent="-342900">
              <a:buAutoNum type="arabicPeriod"/>
            </a:pPr>
            <a:r>
              <a:rPr lang="en-US" dirty="0" smtClean="0"/>
              <a:t>What is </a:t>
            </a:r>
            <a:r>
              <a:rPr lang="en-US" dirty="0" err="1" smtClean="0"/>
              <a:t>practiceArray</a:t>
            </a:r>
            <a:r>
              <a:rPr lang="en-US" dirty="0" smtClean="0"/>
              <a:t>[2]?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value of ‘Java’?</a:t>
            </a:r>
          </a:p>
          <a:p>
            <a:pPr marL="544068" lvl="1" indent="-342900">
              <a:buAutoNum type="arabicPeriod"/>
            </a:pPr>
            <a:r>
              <a:rPr lang="en-US" dirty="0" smtClean="0"/>
              <a:t>How would I get the length of </a:t>
            </a:r>
            <a:r>
              <a:rPr lang="en-US" dirty="0" err="1" smtClean="0"/>
              <a:t>practiceArray</a:t>
            </a:r>
            <a:r>
              <a:rPr lang="en-US" dirty="0" smtClean="0"/>
              <a:t>?</a:t>
            </a:r>
          </a:p>
          <a:p>
            <a:pPr marL="544068" lvl="1" indent="-342900">
              <a:buAutoNum type="arabicPeriod"/>
            </a:pP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var</a:t>
            </a:r>
            <a:r>
              <a:rPr lang="en-US" dirty="0" smtClean="0"/>
              <a:t> </a:t>
            </a:r>
            <a:r>
              <a:rPr lang="en-US" dirty="0" err="1" smtClean="0"/>
              <a:t>practiceObject</a:t>
            </a:r>
            <a:r>
              <a:rPr lang="en-US" dirty="0" smtClean="0"/>
              <a:t> = {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develop: ‘web’,</a:t>
            </a:r>
          </a:p>
          <a:p>
            <a:pPr marL="201168" lvl="1" indent="0">
              <a:buNone/>
            </a:pPr>
            <a:r>
              <a:rPr lang="en-US" dirty="0" smtClean="0"/>
              <a:t>	language: ‘JavaScript’,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err="1" smtClean="0"/>
              <a:t>dataType</a:t>
            </a:r>
            <a:r>
              <a:rPr lang="en-US" dirty="0" smtClean="0"/>
              <a:t>: ‘object’,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bureaus: [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    ‘BEA’, ‘NOAA’, ‘NIST’, ‘ESA’</a:t>
            </a:r>
          </a:p>
          <a:p>
            <a:pPr marL="201168" lvl="1" indent="0">
              <a:buNone/>
            </a:pPr>
            <a:r>
              <a:rPr lang="en-US" dirty="0"/>
              <a:t>	</a:t>
            </a:r>
            <a:r>
              <a:rPr lang="en-US" dirty="0" smtClean="0"/>
              <a:t>]</a:t>
            </a:r>
            <a:endParaRPr lang="en-US" dirty="0"/>
          </a:p>
          <a:p>
            <a:r>
              <a:rPr lang="en-US" dirty="0" smtClean="0"/>
              <a:t>}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are the keys in this object?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What is the value of </a:t>
            </a:r>
            <a:r>
              <a:rPr lang="en-US" sz="1800" dirty="0" err="1" smtClean="0"/>
              <a:t>practiceObject.language</a:t>
            </a:r>
            <a:r>
              <a:rPr lang="en-US" sz="1800" dirty="0" smtClean="0"/>
              <a:t>?</a:t>
            </a:r>
            <a:endParaRPr lang="en-US" sz="1800" dirty="0"/>
          </a:p>
          <a:p>
            <a:pPr marL="457200" indent="-457200">
              <a:buFont typeface="+mj-lt"/>
              <a:buAutoNum type="arabicPeriod"/>
            </a:pPr>
            <a:r>
              <a:rPr lang="en-US" sz="1800" dirty="0" smtClean="0"/>
              <a:t>How would I get the value ‘NOAA’?</a:t>
            </a:r>
          </a:p>
        </p:txBody>
      </p:sp>
    </p:spTree>
    <p:extLst>
      <p:ext uri="{BB962C8B-B14F-4D97-AF65-F5344CB8AC3E}">
        <p14:creationId xmlns:p14="http://schemas.microsoft.com/office/powerpoint/2010/main" val="19778127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mtClean="0"/>
              <a:t>BREAK!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746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JavaScript Object Notation</a:t>
            </a:r>
          </a:p>
          <a:p>
            <a:r>
              <a:rPr lang="en-US" dirty="0" smtClean="0"/>
              <a:t>Data objects consisting of attribute-value pairs</a:t>
            </a:r>
          </a:p>
          <a:p>
            <a:r>
              <a:rPr lang="en-US" dirty="0" smtClean="0"/>
              <a:t>Passed back from AJAX calls – calls to API (Application Program Interface)</a:t>
            </a:r>
          </a:p>
          <a:p>
            <a:r>
              <a:rPr lang="en-US" dirty="0" smtClean="0"/>
              <a:t>Based on JS – can be read by many other languages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5647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</a:t>
            </a:r>
            <a:r>
              <a:rPr lang="en-US" dirty="0" err="1" smtClean="0"/>
              <a:t>DoC</a:t>
            </a:r>
            <a:r>
              <a:rPr lang="en-US" dirty="0" smtClean="0"/>
              <a:t> JSON example:</a:t>
            </a:r>
          </a:p>
          <a:p>
            <a:endParaRPr lang="en-US" dirty="0"/>
          </a:p>
          <a:p>
            <a:r>
              <a:rPr lang="en-US" dirty="0" smtClean="0"/>
              <a:t>1. How would I get the array of “tags” from the first object in the ”data” array?</a:t>
            </a:r>
          </a:p>
          <a:p>
            <a:r>
              <a:rPr lang="en-US" dirty="0" smtClean="0"/>
              <a:t>2. How would I get the value of “label” in the second object from the “categories” array of the second object?</a:t>
            </a:r>
          </a:p>
          <a:p>
            <a:r>
              <a:rPr lang="en-US" dirty="0" smtClean="0"/>
              <a:t>3. What is the value of “galleries” for the third object in the “data” array?</a:t>
            </a:r>
          </a:p>
          <a:p>
            <a:r>
              <a:rPr lang="en-US" dirty="0" smtClean="0"/>
              <a:t>4. What is the data type of the value of “id”?</a:t>
            </a:r>
          </a:p>
          <a:p>
            <a:r>
              <a:rPr lang="en-US" dirty="0" smtClean="0"/>
              <a:t>5. How would I get the title of the image for the “25 Years of Supporting U.S. Manufacturing” object?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703861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QUESTIONS????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44020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PSEUDOCODE!!!!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845734"/>
            <a:ext cx="10058400" cy="4023360"/>
          </a:xfrm>
        </p:spPr>
        <p:txBody>
          <a:bodyPr/>
          <a:lstStyle/>
          <a:p>
            <a:r>
              <a:rPr lang="en-US" dirty="0" smtClean="0"/>
              <a:t>Text-based detail breakdown of what you want to do in your code</a:t>
            </a:r>
          </a:p>
          <a:p>
            <a:r>
              <a:rPr lang="en-US" dirty="0" smtClean="0"/>
              <a:t>MAKE NO ASSUMPTIONS</a:t>
            </a:r>
          </a:p>
          <a:p>
            <a:r>
              <a:rPr lang="en-US" dirty="0" smtClean="0"/>
              <a:t>Every detail counts</a:t>
            </a:r>
          </a:p>
          <a:p>
            <a:endParaRPr lang="en-US" dirty="0"/>
          </a:p>
          <a:p>
            <a:r>
              <a:rPr lang="en-US" dirty="0" smtClean="0"/>
              <a:t>1. I want to alphabetize everyone’s first name in this room. </a:t>
            </a:r>
          </a:p>
          <a:p>
            <a:r>
              <a:rPr lang="en-US" dirty="0" smtClean="0"/>
              <a:t>2. I gave you a list of 10 numbers, how would I put them in order? </a:t>
            </a:r>
          </a:p>
          <a:p>
            <a:r>
              <a:rPr lang="en-US" dirty="0" smtClean="0"/>
              <a:t>3. I hand you a grade book and if a grade is greater than 60, print “passed” – else, print “failed”</a:t>
            </a:r>
          </a:p>
          <a:p>
            <a:r>
              <a:rPr lang="en-US" dirty="0" smtClean="0"/>
              <a:t>4. I give you a box full of books and tapes, I want you put the tapes in one box and the books in another 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74763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- ARRAY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I wanted the “label” for every object in the “data” array?</a:t>
            </a:r>
          </a:p>
          <a:p>
            <a:pPr lvl="1"/>
            <a:r>
              <a:rPr lang="en-US" dirty="0" smtClean="0"/>
              <a:t>That’s where looping kicks in!</a:t>
            </a:r>
          </a:p>
          <a:p>
            <a:pPr lvl="1"/>
            <a:r>
              <a:rPr lang="en-US" dirty="0" smtClean="0"/>
              <a:t>INTRODUCING:</a:t>
            </a:r>
          </a:p>
          <a:p>
            <a:pPr lvl="2"/>
            <a:r>
              <a:rPr lang="en-US" dirty="0" smtClean="0"/>
              <a:t>++ operator – Increments value by 1</a:t>
            </a:r>
          </a:p>
          <a:p>
            <a:pPr lvl="2"/>
            <a:r>
              <a:rPr lang="en-US" dirty="0" smtClean="0"/>
              <a:t>-- operator – Decreases value by 1</a:t>
            </a:r>
          </a:p>
          <a:p>
            <a:r>
              <a:rPr lang="en-US" dirty="0" smtClean="0"/>
              <a:t>FOR ARRAYS: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460" y="4122420"/>
            <a:ext cx="10058400" cy="150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239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Today’s code can be found at: </a:t>
            </a:r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algn="ctr"/>
            <a:r>
              <a:rPr lang="en-US" sz="3200" dirty="0">
                <a:hlinkClick r:id="rId2"/>
              </a:rPr>
              <a:t>https://</a:t>
            </a:r>
            <a:r>
              <a:rPr lang="en-US" sz="3200" dirty="0" smtClean="0">
                <a:hlinkClick r:id="rId2"/>
              </a:rPr>
              <a:t>github.com/maabrown/JS_Class_Sept_2016</a:t>
            </a:r>
            <a:r>
              <a:rPr lang="en-US" sz="3200" dirty="0" smtClean="0"/>
              <a:t> 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993027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item in the </a:t>
            </a:r>
            <a:r>
              <a:rPr lang="en-US" dirty="0" err="1" smtClean="0"/>
              <a:t>beyonceSongs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2. Write a ‘for’ loop that adds 2 to every item in the </a:t>
            </a:r>
            <a:r>
              <a:rPr lang="en-US" dirty="0" err="1" smtClean="0"/>
              <a:t>numberArray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99365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LOOPING - OBJECT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4463" y="2730500"/>
            <a:ext cx="6121400" cy="1644650"/>
          </a:xfrm>
        </p:spPr>
      </p:pic>
    </p:spTree>
    <p:extLst>
      <p:ext uri="{BB962C8B-B14F-4D97-AF65-F5344CB8AC3E}">
        <p14:creationId xmlns:p14="http://schemas.microsoft.com/office/powerpoint/2010/main" val="3098482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 to repo</a:t>
            </a:r>
          </a:p>
          <a:p>
            <a:r>
              <a:rPr lang="en-US" dirty="0" smtClean="0"/>
              <a:t>Open </a:t>
            </a:r>
            <a:r>
              <a:rPr lang="en-US" dirty="0" err="1" smtClean="0"/>
              <a:t>main.js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1. Write a ‘for’ loop that logs every key in </a:t>
            </a:r>
            <a:r>
              <a:rPr lang="en-US" dirty="0" err="1" smtClean="0"/>
              <a:t>lemonadeAlbum</a:t>
            </a:r>
            <a:r>
              <a:rPr lang="en-US" dirty="0" smtClean="0"/>
              <a:t>.</a:t>
            </a:r>
          </a:p>
          <a:p>
            <a:endParaRPr lang="en-US" dirty="0"/>
          </a:p>
          <a:p>
            <a:r>
              <a:rPr lang="en-US" dirty="0" smtClean="0"/>
              <a:t>2. Write a ‘for’ loop that logs every value in </a:t>
            </a:r>
            <a:r>
              <a:rPr lang="en-US" dirty="0" err="1" smtClean="0"/>
              <a:t>lemonadeAlbum</a:t>
            </a:r>
            <a:r>
              <a:rPr lang="en-US" dirty="0" smtClean="0"/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4706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BREAK!!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606" y="1737360"/>
            <a:ext cx="4329747" cy="4329747"/>
          </a:xfrm>
        </p:spPr>
      </p:pic>
    </p:spTree>
    <p:extLst>
      <p:ext uri="{BB962C8B-B14F-4D97-AF65-F5344CB8AC3E}">
        <p14:creationId xmlns:p14="http://schemas.microsoft.com/office/powerpoint/2010/main" val="7902684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0" y="793750"/>
            <a:ext cx="8458200" cy="4757863"/>
          </a:xfrm>
        </p:spPr>
      </p:pic>
    </p:spTree>
    <p:extLst>
      <p:ext uri="{BB962C8B-B14F-4D97-AF65-F5344CB8AC3E}">
        <p14:creationId xmlns:p14="http://schemas.microsoft.com/office/powerpoint/2010/main" val="214707076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err="1" smtClean="0"/>
              <a:t>Resuable</a:t>
            </a:r>
            <a:r>
              <a:rPr lang="en-US" dirty="0" smtClean="0"/>
              <a:t> </a:t>
            </a:r>
            <a:r>
              <a:rPr lang="en-US" dirty="0" smtClean="0"/>
              <a:t>statement or group of statements</a:t>
            </a:r>
          </a:p>
          <a:p>
            <a:r>
              <a:rPr lang="en-US" dirty="0" smtClean="0"/>
              <a:t>Can be called anywhere within the program</a:t>
            </a:r>
          </a:p>
          <a:p>
            <a:r>
              <a:rPr lang="en-US" dirty="0" smtClean="0"/>
              <a:t>DRY – Don’t repeat yourself</a:t>
            </a:r>
          </a:p>
          <a:p>
            <a:r>
              <a:rPr lang="en-US" dirty="0" smtClean="0"/>
              <a:t>Use keyword ‘function’</a:t>
            </a:r>
          </a:p>
          <a:p>
            <a:r>
              <a:rPr lang="en-US" dirty="0" smtClean="0"/>
              <a:t>Must be defined first </a:t>
            </a:r>
            <a:r>
              <a:rPr lang="en-US" dirty="0" smtClean="0">
                <a:sym typeface="Wingdings"/>
              </a:rPr>
              <a:t> Executed (usually)</a:t>
            </a:r>
            <a:endParaRPr lang="en-US" dirty="0">
              <a:sym typeface="Wingdings"/>
            </a:endParaRPr>
          </a:p>
          <a:p>
            <a:endParaRPr lang="en-US" dirty="0" smtClean="0">
              <a:sym typeface="Wingdings"/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238" y="2211917"/>
            <a:ext cx="4937125" cy="3291416"/>
          </a:xfrm>
        </p:spPr>
      </p:pic>
    </p:spTree>
    <p:extLst>
      <p:ext uri="{BB962C8B-B14F-4D97-AF65-F5344CB8AC3E}">
        <p14:creationId xmlns:p14="http://schemas.microsoft.com/office/powerpoint/2010/main" val="34689932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88055" y="3644900"/>
            <a:ext cx="4495800" cy="2376594"/>
          </a:xfrm>
        </p:spPr>
        <p:txBody>
          <a:bodyPr/>
          <a:lstStyle/>
          <a:p>
            <a:r>
              <a:rPr lang="en-US" dirty="0"/>
              <a:t>4</a:t>
            </a:r>
            <a:r>
              <a:rPr lang="en-US" dirty="0" smtClean="0"/>
              <a:t> Parts:</a:t>
            </a:r>
          </a:p>
          <a:p>
            <a:pPr lvl="1"/>
            <a:r>
              <a:rPr lang="en-US" dirty="0" smtClean="0"/>
              <a:t>1. Keyword ‘function’</a:t>
            </a:r>
          </a:p>
          <a:p>
            <a:pPr lvl="1"/>
            <a:r>
              <a:rPr lang="en-US" dirty="0" smtClean="0"/>
              <a:t>2. Name of the function (Optional)</a:t>
            </a:r>
          </a:p>
          <a:p>
            <a:pPr lvl="1"/>
            <a:r>
              <a:rPr lang="en-US" dirty="0" smtClean="0"/>
              <a:t>3. Parameters (Optional)</a:t>
            </a:r>
          </a:p>
          <a:p>
            <a:pPr lvl="1"/>
            <a:r>
              <a:rPr lang="en-US" dirty="0" smtClean="0"/>
              <a:t>4. Code inside the function (Optional)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0960" y="2100580"/>
            <a:ext cx="663575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93605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DECLARATION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Names the function within the definition</a:t>
            </a:r>
          </a:p>
          <a:p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 smtClean="0"/>
              <a:t>Expression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Declares variable to name the function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429000"/>
            <a:ext cx="4908550" cy="13525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780" y="3438525"/>
            <a:ext cx="5448300" cy="13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9507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Calling and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Write parameters in initial function definition</a:t>
            </a:r>
          </a:p>
          <a:p>
            <a:r>
              <a:rPr lang="en-US" dirty="0" smtClean="0"/>
              <a:t>Pass in those values to function when calling it</a:t>
            </a:r>
          </a:p>
          <a:p>
            <a:r>
              <a:rPr lang="en-US" dirty="0" smtClean="0"/>
              <a:t>Uses those values in its computation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6719" y="3619500"/>
            <a:ext cx="8256105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04419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2788" y="2802890"/>
            <a:ext cx="7981950" cy="2139950"/>
          </a:xfrm>
        </p:spPr>
      </p:pic>
    </p:spTree>
    <p:extLst>
      <p:ext uri="{BB962C8B-B14F-4D97-AF65-F5344CB8AC3E}">
        <p14:creationId xmlns:p14="http://schemas.microsoft.com/office/powerpoint/2010/main" val="221726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GOALS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Understand Front-End vs. </a:t>
            </a:r>
            <a:r>
              <a:rPr lang="en-US" dirty="0" smtClean="0"/>
              <a:t>Back-End</a:t>
            </a:r>
          </a:p>
          <a:p>
            <a:endParaRPr lang="en-US" dirty="0" smtClean="0"/>
          </a:p>
          <a:p>
            <a:r>
              <a:rPr lang="en-US" dirty="0" smtClean="0"/>
              <a:t>Learn</a:t>
            </a:r>
            <a:r>
              <a:rPr lang="en-US" dirty="0" smtClean="0"/>
              <a:t> </a:t>
            </a:r>
            <a:r>
              <a:rPr lang="en-US" dirty="0" smtClean="0"/>
              <a:t>JS data </a:t>
            </a:r>
            <a:r>
              <a:rPr lang="en-US" dirty="0" smtClean="0"/>
              <a:t>types</a:t>
            </a:r>
          </a:p>
          <a:p>
            <a:endParaRPr lang="en-US" dirty="0" smtClean="0"/>
          </a:p>
          <a:p>
            <a:r>
              <a:rPr lang="en-US" dirty="0" smtClean="0"/>
              <a:t>Recognize </a:t>
            </a:r>
            <a:r>
              <a:rPr lang="en-US" dirty="0" smtClean="0"/>
              <a:t>Arrays </a:t>
            </a:r>
            <a:r>
              <a:rPr lang="en-US" dirty="0" smtClean="0"/>
              <a:t>vs. </a:t>
            </a:r>
            <a:r>
              <a:rPr lang="en-US" dirty="0" smtClean="0"/>
              <a:t>Objects</a:t>
            </a:r>
          </a:p>
          <a:p>
            <a:endParaRPr lang="en-US" dirty="0" smtClean="0"/>
          </a:p>
          <a:p>
            <a:r>
              <a:rPr lang="en-US" dirty="0" smtClean="0"/>
              <a:t>Implement </a:t>
            </a:r>
            <a:r>
              <a:rPr lang="en-US" dirty="0" smtClean="0"/>
              <a:t>Looping</a:t>
            </a:r>
          </a:p>
          <a:p>
            <a:endParaRPr lang="en-US" dirty="0" smtClean="0"/>
          </a:p>
          <a:p>
            <a:r>
              <a:rPr lang="en-US" dirty="0" smtClean="0"/>
              <a:t>Write </a:t>
            </a:r>
            <a:r>
              <a:rPr lang="en-US" dirty="0" smtClean="0"/>
              <a:t>Functions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640" y="2397125"/>
            <a:ext cx="3982720" cy="2236450"/>
          </a:xfrm>
        </p:spPr>
      </p:pic>
    </p:spTree>
    <p:extLst>
      <p:ext uri="{BB962C8B-B14F-4D97-AF65-F5344CB8AC3E}">
        <p14:creationId xmlns:p14="http://schemas.microsoft.com/office/powerpoint/2010/main" val="615819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988" y="2298700"/>
            <a:ext cx="6864350" cy="3117850"/>
          </a:xfrm>
        </p:spPr>
      </p:pic>
    </p:spTree>
    <p:extLst>
      <p:ext uri="{BB962C8B-B14F-4D97-AF65-F5344CB8AC3E}">
        <p14:creationId xmlns:p14="http://schemas.microsoft.com/office/powerpoint/2010/main" val="16489870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</a:t>
            </a:r>
            <a:r>
              <a:rPr lang="en-US" dirty="0"/>
              <a:t>– Calling and Parameters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038" y="2686050"/>
            <a:ext cx="7080250" cy="2343150"/>
          </a:xfrm>
        </p:spPr>
      </p:pic>
    </p:spTree>
    <p:extLst>
      <p:ext uri="{BB962C8B-B14F-4D97-AF65-F5344CB8AC3E}">
        <p14:creationId xmlns:p14="http://schemas.microsoft.com/office/powerpoint/2010/main" val="142296884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– keyword ‘return’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Returns the value of your functions computation</a:t>
            </a:r>
          </a:p>
          <a:p>
            <a:r>
              <a:rPr lang="en-US" dirty="0" smtClean="0"/>
              <a:t>REMEMBER: ‘return’ stops the function’s execution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00" y="3228340"/>
            <a:ext cx="6737350" cy="224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7782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8" y="2654300"/>
            <a:ext cx="8743950" cy="2406650"/>
          </a:xfrm>
        </p:spPr>
      </p:pic>
    </p:spTree>
    <p:extLst>
      <p:ext uri="{BB962C8B-B14F-4D97-AF65-F5344CB8AC3E}">
        <p14:creationId xmlns:p14="http://schemas.microsoft.com/office/powerpoint/2010/main" val="165573286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4588" y="2638425"/>
            <a:ext cx="7423150" cy="2438400"/>
          </a:xfrm>
        </p:spPr>
      </p:pic>
    </p:spTree>
    <p:extLst>
      <p:ext uri="{BB962C8B-B14F-4D97-AF65-F5344CB8AC3E}">
        <p14:creationId xmlns:p14="http://schemas.microsoft.com/office/powerpoint/2010/main" val="965087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– keyword ‘return’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1496" y="1846263"/>
            <a:ext cx="6489334" cy="4022725"/>
          </a:xfrm>
        </p:spPr>
      </p:pic>
    </p:spTree>
    <p:extLst>
      <p:ext uri="{BB962C8B-B14F-4D97-AF65-F5344CB8AC3E}">
        <p14:creationId xmlns:p14="http://schemas.microsoft.com/office/powerpoint/2010/main" val="133545049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FUNCTIONS - Readability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Break down complex tasks</a:t>
            </a:r>
          </a:p>
          <a:p>
            <a:pPr lvl="1"/>
            <a:r>
              <a:rPr lang="en-US" dirty="0" smtClean="0"/>
              <a:t>Readability</a:t>
            </a:r>
          </a:p>
          <a:p>
            <a:pPr lvl="1"/>
            <a:r>
              <a:rPr lang="en-US" dirty="0" smtClean="0"/>
              <a:t>Lessens margin of human error</a:t>
            </a:r>
          </a:p>
          <a:p>
            <a:pPr lvl="1"/>
            <a:r>
              <a:rPr lang="en-US" dirty="0" smtClean="0"/>
              <a:t>Allows for code flexibility</a:t>
            </a:r>
          </a:p>
          <a:p>
            <a:pPr lvl="1"/>
            <a:r>
              <a:rPr lang="en-US" dirty="0" smtClean="0"/>
              <a:t>Allows for code reuse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3703320"/>
            <a:ext cx="4523959" cy="25069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520" y="4501515"/>
            <a:ext cx="4463828" cy="910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427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</a:t>
            </a:r>
            <a:r>
              <a:rPr lang="en-US" dirty="0" err="1" smtClean="0"/>
              <a:t>console.log’s</a:t>
            </a:r>
            <a:r>
              <a:rPr lang="en-US" dirty="0" smtClean="0"/>
              <a:t> your name</a:t>
            </a:r>
          </a:p>
          <a:p>
            <a:r>
              <a:rPr lang="en-US" dirty="0" smtClean="0"/>
              <a:t>2. Write a function that will square any number I pass into it.</a:t>
            </a:r>
          </a:p>
          <a:p>
            <a:r>
              <a:rPr lang="en-US" dirty="0" smtClean="0"/>
              <a:t>3. Write a function that will take a value and add it to an array.</a:t>
            </a:r>
          </a:p>
          <a:p>
            <a:r>
              <a:rPr lang="en-US" dirty="0" smtClean="0"/>
              <a:t>4. Write a function that will </a:t>
            </a:r>
            <a:r>
              <a:rPr lang="en-US" dirty="0" err="1" smtClean="0"/>
              <a:t>console.log</a:t>
            </a:r>
            <a:r>
              <a:rPr lang="en-US" dirty="0" smtClean="0"/>
              <a:t> the values of an object by looping.</a:t>
            </a:r>
          </a:p>
          <a:p>
            <a:r>
              <a:rPr lang="en-US" dirty="0" smtClean="0"/>
              <a:t>5. Write a function that will add 1 to every element of an array by looping.</a:t>
            </a:r>
          </a:p>
          <a:p>
            <a:r>
              <a:rPr lang="en-US" dirty="0" smtClean="0"/>
              <a:t>6. Write a function that will tell me the </a:t>
            </a:r>
            <a:r>
              <a:rPr lang="en-US" dirty="0" err="1" smtClean="0"/>
              <a:t>dataType</a:t>
            </a:r>
            <a:r>
              <a:rPr lang="en-US" dirty="0" smtClean="0"/>
              <a:t> of every element in an array.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8521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Remember – YOU CAN DO THIS!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163" y="2270125"/>
            <a:ext cx="6350000" cy="3175000"/>
          </a:xfrm>
        </p:spPr>
      </p:pic>
    </p:spTree>
    <p:extLst>
      <p:ext uri="{BB962C8B-B14F-4D97-AF65-F5344CB8AC3E}">
        <p14:creationId xmlns:p14="http://schemas.microsoft.com/office/powerpoint/2010/main" val="2831547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PRACTICE!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370320" cy="4023360"/>
          </a:xfrm>
        </p:spPr>
        <p:txBody>
          <a:bodyPr>
            <a:normAutofit lnSpcReduction="10000"/>
          </a:bodyPr>
          <a:lstStyle/>
          <a:p>
            <a:endParaRPr lang="en-US" dirty="0" smtClean="0"/>
          </a:p>
          <a:p>
            <a:r>
              <a:rPr lang="en-US" dirty="0" smtClean="0"/>
              <a:t>1. Write a function that </a:t>
            </a:r>
            <a:r>
              <a:rPr lang="en-US" dirty="0" err="1" smtClean="0"/>
              <a:t>console.log’s</a:t>
            </a:r>
            <a:r>
              <a:rPr lang="en-US" dirty="0" smtClean="0"/>
              <a:t> your name</a:t>
            </a:r>
          </a:p>
          <a:p>
            <a:r>
              <a:rPr lang="en-US" dirty="0" smtClean="0"/>
              <a:t>2. Write a function that will square any number I pass into it.</a:t>
            </a:r>
          </a:p>
          <a:p>
            <a:r>
              <a:rPr lang="en-US" dirty="0" smtClean="0"/>
              <a:t>3. Write a function that will take a value and add it to an array.</a:t>
            </a:r>
          </a:p>
          <a:p>
            <a:r>
              <a:rPr lang="en-US" dirty="0" smtClean="0"/>
              <a:t>4. Write a function that will </a:t>
            </a:r>
            <a:r>
              <a:rPr lang="en-US" dirty="0" err="1" smtClean="0"/>
              <a:t>console.log</a:t>
            </a:r>
            <a:r>
              <a:rPr lang="en-US" dirty="0" smtClean="0"/>
              <a:t> the values of an object by looping.</a:t>
            </a:r>
          </a:p>
          <a:p>
            <a:r>
              <a:rPr lang="en-US" dirty="0" smtClean="0"/>
              <a:t>5. Write a function that will add 1 to every element of an array by looping.</a:t>
            </a:r>
          </a:p>
          <a:p>
            <a:r>
              <a:rPr lang="en-US" dirty="0" smtClean="0"/>
              <a:t>6. Write a function that will tell me the </a:t>
            </a:r>
            <a:r>
              <a:rPr lang="en-US" dirty="0" err="1" smtClean="0"/>
              <a:t>dataType</a:t>
            </a:r>
            <a:r>
              <a:rPr lang="en-US" dirty="0" smtClean="0"/>
              <a:t> of every element in an array.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0040" y="2587414"/>
            <a:ext cx="381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953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Front End vs Back End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</a:t>
            </a:r>
            <a:r>
              <a:rPr lang="en-US" dirty="0" smtClean="0"/>
              <a:t>is Front-End Engineering?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D</a:t>
            </a:r>
            <a:r>
              <a:rPr lang="en-US" dirty="0" smtClean="0"/>
              <a:t>evelopment </a:t>
            </a:r>
            <a:r>
              <a:rPr lang="en-US" dirty="0"/>
              <a:t>of client / browser code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Languages: </a:t>
            </a:r>
            <a:r>
              <a:rPr lang="en-US" dirty="0" smtClean="0"/>
              <a:t>HTML</a:t>
            </a:r>
            <a:r>
              <a:rPr lang="en-US" dirty="0"/>
              <a:t>, CSS, </a:t>
            </a:r>
            <a:r>
              <a:rPr lang="en-US" dirty="0" smtClean="0"/>
              <a:t>JavaScript 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Typically </a:t>
            </a:r>
            <a:r>
              <a:rPr lang="en-US" dirty="0" smtClean="0"/>
              <a:t>what </a:t>
            </a:r>
            <a:r>
              <a:rPr lang="en-US" dirty="0"/>
              <a:t>the user sees and interacts with</a:t>
            </a:r>
          </a:p>
          <a:p>
            <a:endParaRPr lang="en-US" dirty="0"/>
          </a:p>
          <a:p>
            <a:r>
              <a:rPr lang="en-US" dirty="0" smtClean="0"/>
              <a:t>What is Back-End Engineering?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Development </a:t>
            </a:r>
            <a:r>
              <a:rPr lang="en-US" dirty="0"/>
              <a:t>of server-side code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/>
              <a:t>H</a:t>
            </a:r>
            <a:r>
              <a:rPr lang="en-US" dirty="0" smtClean="0"/>
              <a:t>andles </a:t>
            </a:r>
            <a:r>
              <a:rPr lang="en-US" dirty="0"/>
              <a:t>things like routing, data handling and databases 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Languages: </a:t>
            </a:r>
            <a:r>
              <a:rPr lang="en-US" dirty="0" smtClean="0"/>
              <a:t>Ruby</a:t>
            </a:r>
            <a:r>
              <a:rPr lang="en-US" dirty="0"/>
              <a:t>, Python, </a:t>
            </a:r>
            <a:r>
              <a:rPr lang="en-US" dirty="0" smtClean="0"/>
              <a:t>Java, </a:t>
            </a:r>
            <a:r>
              <a:rPr lang="en-US" dirty="0" err="1" smtClean="0"/>
              <a:t>NodeJS</a:t>
            </a:r>
            <a:r>
              <a:rPr lang="en-US" dirty="0" smtClean="0"/>
              <a:t>, Express 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S</a:t>
            </a:r>
            <a:r>
              <a:rPr lang="en-US" dirty="0" smtClean="0"/>
              <a:t>tuff </a:t>
            </a:r>
            <a:r>
              <a:rPr lang="en-US" dirty="0"/>
              <a:t>"behind the scenes" that makes web applications </a:t>
            </a:r>
            <a:r>
              <a:rPr lang="en-US" dirty="0" smtClean="0"/>
              <a:t>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2635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OMG POP QUIZ!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6766560" cy="4023360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1. What’s the difference between a float and integer?</a:t>
            </a:r>
          </a:p>
          <a:p>
            <a:r>
              <a:rPr lang="en-US" dirty="0" smtClean="0"/>
              <a:t>2. True/False: You can only get the value from an object using </a:t>
            </a:r>
            <a:r>
              <a:rPr lang="en-US" dirty="0" err="1" smtClean="0"/>
              <a:t>dot.notation</a:t>
            </a:r>
            <a:r>
              <a:rPr lang="en-US" dirty="0" smtClean="0"/>
              <a:t>.       </a:t>
            </a:r>
            <a:r>
              <a:rPr lang="en-US" i="1" dirty="0" smtClean="0"/>
              <a:t>e.g. </a:t>
            </a:r>
            <a:r>
              <a:rPr lang="en-US" i="1" dirty="0" err="1" smtClean="0"/>
              <a:t>object.key</a:t>
            </a:r>
            <a:r>
              <a:rPr lang="en-US" i="1" dirty="0" smtClean="0"/>
              <a:t> = value</a:t>
            </a:r>
          </a:p>
          <a:p>
            <a:r>
              <a:rPr lang="en-US" dirty="0" smtClean="0"/>
              <a:t>3. What are 2 major differences between arrays and objects?</a:t>
            </a:r>
          </a:p>
          <a:p>
            <a:r>
              <a:rPr lang="en-US" dirty="0" smtClean="0"/>
              <a:t>4. What’s another name for JavaScript?</a:t>
            </a:r>
          </a:p>
          <a:p>
            <a:r>
              <a:rPr lang="en-US" dirty="0" smtClean="0"/>
              <a:t>5. True/False: JSON is a group of arrays.</a:t>
            </a:r>
          </a:p>
          <a:p>
            <a:r>
              <a:rPr lang="en-US" dirty="0" smtClean="0"/>
              <a:t>6. True/False: Functions must always take a parameter.</a:t>
            </a:r>
          </a:p>
          <a:p>
            <a:r>
              <a:rPr lang="en-US" dirty="0" smtClean="0"/>
              <a:t>7. True/False: Less code is always better code.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300" y="2659380"/>
            <a:ext cx="3175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311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4413" y="2625725"/>
            <a:ext cx="7683500" cy="2463800"/>
          </a:xfrm>
        </p:spPr>
      </p:pic>
    </p:spTree>
    <p:extLst>
      <p:ext uri="{BB962C8B-B14F-4D97-AF65-F5344CB8AC3E}">
        <p14:creationId xmlns:p14="http://schemas.microsoft.com/office/powerpoint/2010/main" val="1103799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WRONG?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963" y="2869802"/>
            <a:ext cx="10058400" cy="1975646"/>
          </a:xfrm>
        </p:spPr>
      </p:pic>
    </p:spTree>
    <p:extLst>
      <p:ext uri="{BB962C8B-B14F-4D97-AF65-F5344CB8AC3E}">
        <p14:creationId xmlns:p14="http://schemas.microsoft.com/office/powerpoint/2010/main" val="658393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Resources for Continued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Code School</a:t>
            </a:r>
          </a:p>
          <a:p>
            <a:r>
              <a:rPr lang="en-US" dirty="0" smtClean="0"/>
              <a:t>Eloquent JavaScript</a:t>
            </a:r>
          </a:p>
          <a:p>
            <a:r>
              <a:rPr lang="en-US" dirty="0" err="1" smtClean="0"/>
              <a:t>Pluralsight</a:t>
            </a:r>
            <a:endParaRPr lang="en-US" dirty="0" smtClean="0"/>
          </a:p>
          <a:p>
            <a:r>
              <a:rPr lang="en-US" dirty="0" err="1" smtClean="0"/>
              <a:t>Udacity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9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 YOU FOR COMING!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Hope you had as much fun as I did!!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8120" y="2408768"/>
            <a:ext cx="6350000" cy="35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7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History of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 smtClean="0"/>
              <a:t>Created in 10 days in May 1995 – Brendan </a:t>
            </a:r>
            <a:r>
              <a:rPr lang="en-US" dirty="0" err="1" smtClean="0"/>
              <a:t>Eich</a:t>
            </a:r>
            <a:r>
              <a:rPr lang="en-US" dirty="0" smtClean="0"/>
              <a:t> (Brave Software)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Originally called Mocha </a:t>
            </a:r>
            <a:r>
              <a:rPr lang="en-US" dirty="0" smtClean="0">
                <a:sym typeface="Wingdings"/>
              </a:rPr>
              <a:t> </a:t>
            </a:r>
            <a:r>
              <a:rPr lang="en-US" dirty="0" err="1" smtClean="0">
                <a:sym typeface="Wingdings"/>
              </a:rPr>
              <a:t>LiveScript</a:t>
            </a:r>
            <a:r>
              <a:rPr lang="en-US" dirty="0" smtClean="0">
                <a:sym typeface="Wingdings"/>
              </a:rPr>
              <a:t>  JavaScript</a:t>
            </a:r>
          </a:p>
          <a:p>
            <a:pPr lvl="1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Standardized in 1996-1997 (via ECMA)</a:t>
            </a:r>
          </a:p>
          <a:p>
            <a:pPr lvl="2">
              <a:buFont typeface="Arial" charset="0"/>
              <a:buChar char="•"/>
            </a:pPr>
            <a:r>
              <a:rPr lang="en-US" dirty="0" smtClean="0">
                <a:sym typeface="Wingdings"/>
              </a:rPr>
              <a:t>Official Release ECMA-262: ECMAScript  ES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Mostly used in web browsers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Web engines: V8 (Chrome, Opera), Nitro (Safari), </a:t>
            </a:r>
            <a:r>
              <a:rPr lang="en-US" dirty="0" err="1" smtClean="0"/>
              <a:t>SpiderMonkey</a:t>
            </a:r>
            <a:r>
              <a:rPr lang="en-US" dirty="0" smtClean="0"/>
              <a:t> (Firefox), </a:t>
            </a:r>
            <a:r>
              <a:rPr lang="en-US" dirty="0" smtClean="0"/>
              <a:t>JScript </a:t>
            </a:r>
            <a:r>
              <a:rPr lang="en-US" dirty="0" smtClean="0"/>
              <a:t>9.0 (IE)</a:t>
            </a:r>
          </a:p>
          <a:p>
            <a:pPr lvl="1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168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BE CLEAR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>
              <a:buFont typeface="Arial" charset="0"/>
              <a:buChar char="•"/>
            </a:pPr>
            <a:endParaRPr lang="en-US" dirty="0"/>
          </a:p>
          <a:p>
            <a:pPr lvl="1">
              <a:buFont typeface="Arial" charset="0"/>
              <a:buChar char="•"/>
            </a:pPr>
            <a:r>
              <a:rPr lang="en-US" dirty="0"/>
              <a:t>JavaScript </a:t>
            </a:r>
            <a:r>
              <a:rPr lang="en-US" dirty="0" smtClean="0"/>
              <a:t>= JS</a:t>
            </a:r>
            <a:endParaRPr lang="en-US" dirty="0" smtClean="0"/>
          </a:p>
          <a:p>
            <a:pPr lvl="1">
              <a:buFont typeface="Arial" charset="0"/>
              <a:buChar char="•"/>
            </a:pPr>
            <a:r>
              <a:rPr lang="en-US" dirty="0" smtClean="0"/>
              <a:t>ES </a:t>
            </a:r>
            <a:r>
              <a:rPr lang="en-US" dirty="0"/>
              <a:t>is </a:t>
            </a:r>
            <a:r>
              <a:rPr lang="en-US" i="1" dirty="0"/>
              <a:t>a standard</a:t>
            </a:r>
          </a:p>
          <a:p>
            <a:pPr lvl="1">
              <a:buFont typeface="Arial" charset="0"/>
              <a:buChar char="•"/>
            </a:pPr>
            <a:r>
              <a:rPr lang="en-US" dirty="0" smtClean="0"/>
              <a:t>JS </a:t>
            </a:r>
            <a:r>
              <a:rPr lang="en-US" dirty="0"/>
              <a:t>is an </a:t>
            </a:r>
            <a:r>
              <a:rPr lang="en-US" i="1" dirty="0"/>
              <a:t>implementation</a:t>
            </a:r>
            <a:r>
              <a:rPr lang="en-US" dirty="0"/>
              <a:t> of ES</a:t>
            </a:r>
          </a:p>
          <a:p>
            <a:pPr lvl="1">
              <a:buFont typeface="Arial" charset="0"/>
              <a:buChar char="•"/>
            </a:pPr>
            <a:r>
              <a:rPr lang="en-US" dirty="0"/>
              <a:t>Versions of JS are sometimes called </a:t>
            </a:r>
            <a:r>
              <a:rPr lang="en-US" dirty="0" smtClean="0"/>
              <a:t>ES + </a:t>
            </a:r>
            <a:r>
              <a:rPr lang="en-US" dirty="0" smtClean="0"/>
              <a:t>version </a:t>
            </a:r>
            <a:r>
              <a:rPr lang="en-US" dirty="0"/>
              <a:t>number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ES5 </a:t>
            </a:r>
            <a:r>
              <a:rPr lang="en-US" dirty="0"/>
              <a:t>(current) </a:t>
            </a:r>
          </a:p>
          <a:p>
            <a:pPr lvl="2">
              <a:buFont typeface="Arial" charset="0"/>
              <a:buChar char="•"/>
            </a:pPr>
            <a:r>
              <a:rPr lang="en-US" dirty="0" smtClean="0"/>
              <a:t>ES6 </a:t>
            </a:r>
            <a:r>
              <a:rPr lang="en-US" dirty="0"/>
              <a:t>(latest)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8931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LETS GET TO IT!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200" y="1866900"/>
            <a:ext cx="3403600" cy="311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76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816</TotalTime>
  <Words>3077</Words>
  <Application>Microsoft Macintosh PowerPoint</Application>
  <PresentationFormat>Widescreen</PresentationFormat>
  <Paragraphs>565</Paragraphs>
  <Slides>64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0" baseType="lpstr">
      <vt:lpstr>Calibri</vt:lpstr>
      <vt:lpstr>Calibri Light</vt:lpstr>
      <vt:lpstr>Courier New</vt:lpstr>
      <vt:lpstr>Wingdings</vt:lpstr>
      <vt:lpstr>Arial</vt:lpstr>
      <vt:lpstr>Retrospect</vt:lpstr>
      <vt:lpstr>Intro to JavaScript (JS)</vt:lpstr>
      <vt:lpstr>Who IS Mark Brown II?</vt:lpstr>
      <vt:lpstr>Commerce Data Academy</vt:lpstr>
      <vt:lpstr>Course Files</vt:lpstr>
      <vt:lpstr>GOALS</vt:lpstr>
      <vt:lpstr>Front End vs Back End</vt:lpstr>
      <vt:lpstr>History of JavaScript</vt:lpstr>
      <vt:lpstr>TO BE CLEAR</vt:lpstr>
      <vt:lpstr>LETS GET TO IT!</vt:lpstr>
      <vt:lpstr>Informative Conversation Statements</vt:lpstr>
      <vt:lpstr>Our Agreement (Repeat After Me)</vt:lpstr>
      <vt:lpstr>Getting Started</vt:lpstr>
      <vt:lpstr>Developer Tools (on Chrome)</vt:lpstr>
      <vt:lpstr>JSBin.com</vt:lpstr>
      <vt:lpstr>Data Types</vt:lpstr>
      <vt:lpstr>STRINGS</vt:lpstr>
      <vt:lpstr>NUMBERS - INTEGERS</vt:lpstr>
      <vt:lpstr>NUMBERS - FLOATS </vt:lpstr>
      <vt:lpstr>BOOLEAN – NULL - UNDEFINED</vt:lpstr>
      <vt:lpstr>ARRAY</vt:lpstr>
      <vt:lpstr>OBJECT</vt:lpstr>
      <vt:lpstr>REPEAT AFTER ME!</vt:lpstr>
      <vt:lpstr>OPERATORS</vt:lpstr>
      <vt:lpstr>Introduction to console.log &amp; typeof</vt:lpstr>
      <vt:lpstr>CODE-ALONG!</vt:lpstr>
      <vt:lpstr>YOUR TURN!</vt:lpstr>
      <vt:lpstr>Console &amp; JSBin</vt:lpstr>
      <vt:lpstr>POP QUIZ!!</vt:lpstr>
      <vt:lpstr>WHAT DO YOU MEAN BY ORDERED?</vt:lpstr>
      <vt:lpstr>ARRAYS (cont.)</vt:lpstr>
      <vt:lpstr>OBJECTS (cont.)</vt:lpstr>
      <vt:lpstr>VARIABLES</vt:lpstr>
      <vt:lpstr>PRACTICE</vt:lpstr>
      <vt:lpstr>BREAK!</vt:lpstr>
      <vt:lpstr>JSON</vt:lpstr>
      <vt:lpstr>PROBLEM SET</vt:lpstr>
      <vt:lpstr>QUESTIONS????</vt:lpstr>
      <vt:lpstr>PSEUDOCODE!!!!</vt:lpstr>
      <vt:lpstr>LOOPING - ARRAY</vt:lpstr>
      <vt:lpstr>PRACTICE</vt:lpstr>
      <vt:lpstr>LOOPING - OBJECT</vt:lpstr>
      <vt:lpstr>PRACTICE</vt:lpstr>
      <vt:lpstr>BREAK!!</vt:lpstr>
      <vt:lpstr>PowerPoint Presentation</vt:lpstr>
      <vt:lpstr>FUNCTIONS</vt:lpstr>
      <vt:lpstr>FUNCTIONS</vt:lpstr>
      <vt:lpstr>FUNCTIONS</vt:lpstr>
      <vt:lpstr>FUNCTIONS – Calling and Parameters</vt:lpstr>
      <vt:lpstr>FUNCTIONS – Calling and Parameters</vt:lpstr>
      <vt:lpstr>FUNCTIONS – Calling and Parameters</vt:lpstr>
      <vt:lpstr>FUNCTIONS – Calling and Parameters</vt:lpstr>
      <vt:lpstr>FUNCTIONS – keyword ‘return’</vt:lpstr>
      <vt:lpstr>FUNCTIONS – keyword ‘return’</vt:lpstr>
      <vt:lpstr>FUNCTIONS – keyword ‘return’</vt:lpstr>
      <vt:lpstr>FUNCTIONS – keyword ‘return’</vt:lpstr>
      <vt:lpstr>FUNCTIONS - Readability</vt:lpstr>
      <vt:lpstr>FUNCTION PRACTICE!</vt:lpstr>
      <vt:lpstr>Remember – YOU CAN DO THIS!</vt:lpstr>
      <vt:lpstr>FUNCTION PRACTICE!</vt:lpstr>
      <vt:lpstr>OMG POP QUIZ!</vt:lpstr>
      <vt:lpstr>WHAT’S WRONG?</vt:lpstr>
      <vt:lpstr>WHAT’S WRONG?</vt:lpstr>
      <vt:lpstr>Resources for Continued Learning</vt:lpstr>
      <vt:lpstr>THANK YOU FOR COMING!</vt:lpstr>
    </vt:vector>
  </TitlesOfParts>
  <Company/>
  <LinksUpToDate>false</LinksUpToDate>
  <SharedDoc>false</SharedDoc>
  <HyperlinksChanged>false</HyperlinksChanged>
  <AppVersion>15.0024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 to JavaScript</dc:title>
  <dc:creator>Brown II, Mark (Federal)</dc:creator>
  <cp:lastModifiedBy>Brown II, Mark (Federal)</cp:lastModifiedBy>
  <cp:revision>72</cp:revision>
  <dcterms:created xsi:type="dcterms:W3CDTF">2016-09-26T13:07:21Z</dcterms:created>
  <dcterms:modified xsi:type="dcterms:W3CDTF">2016-09-28T03:15:33Z</dcterms:modified>
</cp:coreProperties>
</file>